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15"/>
  </p:notesMasterIdLst>
  <p:sldIdLst>
    <p:sldId id="258" r:id="rId2"/>
    <p:sldId id="260" r:id="rId3"/>
    <p:sldId id="271" r:id="rId4"/>
    <p:sldId id="269" r:id="rId5"/>
    <p:sldId id="276" r:id="rId6"/>
    <p:sldId id="262" r:id="rId7"/>
    <p:sldId id="263" r:id="rId8"/>
    <p:sldId id="264" r:id="rId9"/>
    <p:sldId id="265" r:id="rId10"/>
    <p:sldId id="273" r:id="rId11"/>
    <p:sldId id="268" r:id="rId12"/>
    <p:sldId id="274"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FF66FF"/>
    <a:srgbClr val="FF33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504ED-4462-4261-A443-60522BA95448}" type="datetimeFigureOut">
              <a:rPr lang="en-US" smtClean="0"/>
              <a:t>4/28/2025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5C693-371E-4B55-A2BA-5F4513EFB7F2}" type="slidenum">
              <a:rPr lang="en-US" smtClean="0"/>
              <a:t>‹#›</a:t>
            </a:fld>
            <a:endParaRPr lang="en-US"/>
          </a:p>
        </p:txBody>
      </p:sp>
    </p:spTree>
    <p:extLst>
      <p:ext uri="{BB962C8B-B14F-4D97-AF65-F5344CB8AC3E}">
        <p14:creationId xmlns:p14="http://schemas.microsoft.com/office/powerpoint/2010/main" val="2905055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E5C693-371E-4B55-A2BA-5F4513EFB7F2}" type="slidenum">
              <a:rPr lang="en-US" smtClean="0"/>
              <a:t>2</a:t>
            </a:fld>
            <a:endParaRPr lang="en-US"/>
          </a:p>
        </p:txBody>
      </p:sp>
    </p:spTree>
    <p:extLst>
      <p:ext uri="{BB962C8B-B14F-4D97-AF65-F5344CB8AC3E}">
        <p14:creationId xmlns:p14="http://schemas.microsoft.com/office/powerpoint/2010/main" val="4132150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E5C693-371E-4B55-A2BA-5F4513EFB7F2}" type="slidenum">
              <a:rPr lang="en-US" smtClean="0"/>
              <a:t>8</a:t>
            </a:fld>
            <a:endParaRPr lang="en-US"/>
          </a:p>
        </p:txBody>
      </p:sp>
    </p:spTree>
    <p:extLst>
      <p:ext uri="{BB962C8B-B14F-4D97-AF65-F5344CB8AC3E}">
        <p14:creationId xmlns:p14="http://schemas.microsoft.com/office/powerpoint/2010/main" val="143446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7291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1948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01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4925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3927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1451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0909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3024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5670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5326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4639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0029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6879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3990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6661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9457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0273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4/28/2025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0139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0">
            <a:extLst>
              <a:ext uri="{FF2B5EF4-FFF2-40B4-BE49-F238E27FC236}">
                <a16:creationId xmlns:a16="http://schemas.microsoft.com/office/drawing/2014/main" id="{0DBD79F8-DB15-3A3F-B885-EE413849272D}"/>
              </a:ext>
            </a:extLst>
          </p:cNvPr>
          <p:cNvPicPr>
            <a:picLocks noGrp="1" noChangeAspect="1"/>
          </p:cNvPicPr>
          <p:nvPr>
            <p:ph type="pic" idx="1"/>
          </p:nvPr>
        </p:nvPicPr>
        <p:blipFill>
          <a:blip r:embed="rId2"/>
          <a:srcRect t="8" b="8"/>
          <a:stretch>
            <a:fillRect/>
          </a:stretch>
        </p:blipFill>
        <p:spPr>
          <a:xfrm>
            <a:off x="0" y="0"/>
            <a:ext cx="12192000" cy="3981394"/>
          </a:xfrm>
          <a:prstGeom prst="rect">
            <a:avLst/>
          </a:prstGeom>
          <a:ln>
            <a:noFill/>
          </a:ln>
          <a:effectLst>
            <a:glow rad="228600">
              <a:schemeClr val="accent1">
                <a:satMod val="175000"/>
                <a:alpha val="40000"/>
              </a:schemeClr>
            </a:glow>
            <a:reflection blurRad="6350" stA="50000" endA="275" endPos="40000" dist="101600" dir="5400000" sy="-100000" algn="bl" rotWithShape="0"/>
            <a:softEdge rad="112500"/>
          </a:effectLst>
        </p:spPr>
      </p:pic>
      <p:sp>
        <p:nvSpPr>
          <p:cNvPr id="4" name="Text Placeholder 3">
            <a:extLst>
              <a:ext uri="{FF2B5EF4-FFF2-40B4-BE49-F238E27FC236}">
                <a16:creationId xmlns:a16="http://schemas.microsoft.com/office/drawing/2014/main" id="{FFEAB6DE-08DB-C86C-D59D-7C5232C9184B}"/>
              </a:ext>
            </a:extLst>
          </p:cNvPr>
          <p:cNvSpPr>
            <a:spLocks noGrp="1"/>
          </p:cNvSpPr>
          <p:nvPr>
            <p:ph type="body" sz="half" idx="2"/>
          </p:nvPr>
        </p:nvSpPr>
        <p:spPr>
          <a:xfrm>
            <a:off x="3305621" y="4307931"/>
            <a:ext cx="5398112" cy="1551001"/>
          </a:xfrm>
        </p:spPr>
        <p:txBody>
          <a:bodyPr>
            <a:noAutofit/>
          </a:bodyPr>
          <a:lstStyle/>
          <a:p>
            <a:r>
              <a:rPr lang="en-US" sz="2800" dirty="0">
                <a:solidFill>
                  <a:schemeClr val="bg1"/>
                </a:solidFill>
                <a:highlight>
                  <a:srgbClr val="C0C0C0"/>
                </a:highlight>
              </a:rPr>
              <a:t>VELISHALA ABHIVARUN</a:t>
            </a:r>
            <a:br>
              <a:rPr lang="en-US" sz="2800" dirty="0">
                <a:solidFill>
                  <a:schemeClr val="bg1"/>
                </a:solidFill>
                <a:highlight>
                  <a:srgbClr val="C0C0C0"/>
                </a:highlight>
              </a:rPr>
            </a:br>
            <a:r>
              <a:rPr lang="en-US" sz="2800" dirty="0">
                <a:solidFill>
                  <a:schemeClr val="bg1"/>
                </a:solidFill>
                <a:highlight>
                  <a:srgbClr val="C0C0C0"/>
                </a:highlight>
              </a:rPr>
              <a:t>2203A52062</a:t>
            </a:r>
            <a:br>
              <a:rPr lang="en-US" sz="2800" dirty="0">
                <a:solidFill>
                  <a:schemeClr val="bg1"/>
                </a:solidFill>
                <a:highlight>
                  <a:srgbClr val="C0C0C0"/>
                </a:highlight>
              </a:rPr>
            </a:br>
            <a:r>
              <a:rPr lang="en-US" sz="2800" dirty="0">
                <a:solidFill>
                  <a:schemeClr val="bg1"/>
                </a:solidFill>
                <a:highlight>
                  <a:srgbClr val="C0C0C0"/>
                </a:highlight>
              </a:rPr>
              <a:t>BATCH-36</a:t>
            </a:r>
          </a:p>
        </p:txBody>
      </p:sp>
      <p:sp>
        <p:nvSpPr>
          <p:cNvPr id="5" name="TextBox 4">
            <a:extLst>
              <a:ext uri="{FF2B5EF4-FFF2-40B4-BE49-F238E27FC236}">
                <a16:creationId xmlns:a16="http://schemas.microsoft.com/office/drawing/2014/main" id="{C6C26815-20AF-45F2-76A9-B822D7082CA3}"/>
              </a:ext>
            </a:extLst>
          </p:cNvPr>
          <p:cNvSpPr txBox="1"/>
          <p:nvPr/>
        </p:nvSpPr>
        <p:spPr>
          <a:xfrm>
            <a:off x="275167" y="2343835"/>
            <a:ext cx="11353800" cy="83099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4800" b="0" dirty="0">
                <a:solidFill>
                  <a:srgbClr val="F3F3F2"/>
                </a:solidFill>
                <a:latin typeface="Times New Roman" panose="02020603050405020304" pitchFamily="18" charset="0"/>
                <a:ea typeface="IBM Plex Sans Medium" pitchFamily="34" charset="-122"/>
                <a:cs typeface="Times New Roman" panose="02020603050405020304" pitchFamily="18" charset="0"/>
              </a:rPr>
              <a:t>   Flower Image Classification Using CNN</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565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A359-E1BF-2F29-A5D0-9825602F5D22}"/>
              </a:ext>
            </a:extLst>
          </p:cNvPr>
          <p:cNvSpPr>
            <a:spLocks noGrp="1"/>
          </p:cNvSpPr>
          <p:nvPr>
            <p:ph type="title"/>
          </p:nvPr>
        </p:nvSpPr>
        <p:spPr>
          <a:xfrm>
            <a:off x="919119" y="440266"/>
            <a:ext cx="10353761" cy="821267"/>
          </a:xfrm>
        </p:spPr>
        <p:style>
          <a:lnRef idx="1">
            <a:schemeClr val="accent3"/>
          </a:lnRef>
          <a:fillRef idx="2">
            <a:schemeClr val="accent3"/>
          </a:fillRef>
          <a:effectRef idx="1">
            <a:schemeClr val="accent3"/>
          </a:effectRef>
          <a:fontRef idx="minor">
            <a:schemeClr val="dk1"/>
          </a:fontRef>
        </p:style>
        <p:txBody>
          <a:bodyPr>
            <a:normAutofit/>
          </a:bodyPr>
          <a:lstStyle/>
          <a:p>
            <a:r>
              <a:rPr lang="en-US" sz="4000" b="0" dirty="0">
                <a:latin typeface="Algerian" panose="04020705040A02060702" pitchFamily="82" charset="0"/>
              </a:rPr>
              <a:t>IMAGE FILTERS TO A FLOWER</a:t>
            </a:r>
          </a:p>
        </p:txBody>
      </p:sp>
      <p:pic>
        <p:nvPicPr>
          <p:cNvPr id="4" name="Picture 3">
            <a:extLst>
              <a:ext uri="{FF2B5EF4-FFF2-40B4-BE49-F238E27FC236}">
                <a16:creationId xmlns:a16="http://schemas.microsoft.com/office/drawing/2014/main" id="{ABAC10E9-89C7-4B07-AA4D-15CD4FBF155F}"/>
              </a:ext>
            </a:extLst>
          </p:cNvPr>
          <p:cNvPicPr>
            <a:picLocks noChangeAspect="1"/>
          </p:cNvPicPr>
          <p:nvPr/>
        </p:nvPicPr>
        <p:blipFill>
          <a:blip r:embed="rId2"/>
          <a:stretch>
            <a:fillRect/>
          </a:stretch>
        </p:blipFill>
        <p:spPr>
          <a:xfrm>
            <a:off x="193818" y="1439333"/>
            <a:ext cx="6147715" cy="5190067"/>
          </a:xfrm>
          <a:prstGeom prst="rect">
            <a:avLst/>
          </a:prstGeom>
        </p:spPr>
      </p:pic>
      <p:sp>
        <p:nvSpPr>
          <p:cNvPr id="6" name="TextBox 5">
            <a:extLst>
              <a:ext uri="{FF2B5EF4-FFF2-40B4-BE49-F238E27FC236}">
                <a16:creationId xmlns:a16="http://schemas.microsoft.com/office/drawing/2014/main" id="{9F71208C-A94F-56BE-E92A-EADDAB330942}"/>
              </a:ext>
            </a:extLst>
          </p:cNvPr>
          <p:cNvSpPr txBox="1"/>
          <p:nvPr/>
        </p:nvSpPr>
        <p:spPr>
          <a:xfrm>
            <a:off x="6443133" y="1495209"/>
            <a:ext cx="4927601" cy="5078313"/>
          </a:xfrm>
          <a:prstGeom prst="rect">
            <a:avLst/>
          </a:prstGeom>
          <a:noFill/>
        </p:spPr>
        <p:txBody>
          <a:bodyPr wrap="square">
            <a:spAutoFit/>
          </a:bodyPr>
          <a:lstStyle/>
          <a:p>
            <a:pPr marL="285750" indent="-285750">
              <a:buFont typeface="Arial" panose="020B0604020202020204" pitchFamily="34" charset="0"/>
              <a:buChar char="•"/>
            </a:pPr>
            <a:r>
              <a:rPr lang="en-US" dirty="0"/>
              <a:t>The image shows a flower processed through various computer vision techniques: original, RGB, grayscale, noisy, watershed segmentation and edge detection. </a:t>
            </a:r>
          </a:p>
          <a:p>
            <a:pPr marL="285750" indent="-285750">
              <a:buFont typeface="Arial" panose="020B0604020202020204" pitchFamily="34" charset="0"/>
              <a:buChar char="•"/>
            </a:pPr>
            <a:r>
              <a:rPr lang="en-US" dirty="0"/>
              <a:t>These transformations help in feature extraction, object segmentation and noise handling essential for accurate classification in flower image recognition models using machine learning.</a:t>
            </a:r>
          </a:p>
          <a:p>
            <a:pPr marL="285750" indent="-285750">
              <a:buFont typeface="Arial" panose="020B0604020202020204" pitchFamily="34" charset="0"/>
              <a:buChar char="•"/>
            </a:pPr>
            <a:r>
              <a:rPr lang="en-US" dirty="0"/>
              <a:t>The </a:t>
            </a:r>
            <a:r>
              <a:rPr lang="en-US" b="1" dirty="0"/>
              <a:t>original</a:t>
            </a:r>
            <a:r>
              <a:rPr lang="en-US" dirty="0"/>
              <a:t> and </a:t>
            </a:r>
            <a:r>
              <a:rPr lang="en-US" b="1" dirty="0"/>
              <a:t>RGB</a:t>
            </a:r>
            <a:r>
              <a:rPr lang="en-US" dirty="0"/>
              <a:t> images preserve color information, while </a:t>
            </a:r>
            <a:r>
              <a:rPr lang="en-US" b="1" dirty="0"/>
              <a:t>grayscale</a:t>
            </a:r>
            <a:r>
              <a:rPr lang="en-US" dirty="0"/>
              <a:t> simplifies data by removing color. </a:t>
            </a:r>
            <a:r>
              <a:rPr lang="en-US" b="1" dirty="0"/>
              <a:t>Noisy</a:t>
            </a:r>
            <a:r>
              <a:rPr lang="en-US" dirty="0"/>
              <a:t> adds distortion for robustness testing. </a:t>
            </a:r>
            <a:r>
              <a:rPr lang="en-US" b="1" dirty="0"/>
              <a:t>Watershed</a:t>
            </a:r>
            <a:r>
              <a:rPr lang="en-US" dirty="0"/>
              <a:t> helps in segmenting overlapping petals. </a:t>
            </a:r>
            <a:r>
              <a:rPr lang="en-US" b="1" dirty="0"/>
              <a:t>Edge detection</a:t>
            </a:r>
            <a:r>
              <a:rPr lang="en-US" dirty="0"/>
              <a:t> outlines the flower’s structure aiding in shape-based analysis.</a:t>
            </a:r>
          </a:p>
        </p:txBody>
      </p:sp>
    </p:spTree>
    <p:extLst>
      <p:ext uri="{BB962C8B-B14F-4D97-AF65-F5344CB8AC3E}">
        <p14:creationId xmlns:p14="http://schemas.microsoft.com/office/powerpoint/2010/main" val="2374161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0">
            <a:extLst>
              <a:ext uri="{FF2B5EF4-FFF2-40B4-BE49-F238E27FC236}">
                <a16:creationId xmlns:a16="http://schemas.microsoft.com/office/drawing/2014/main" id="{9D007EC2-C54B-6096-01AE-1A1D7B061347}"/>
              </a:ext>
            </a:extLst>
          </p:cNvPr>
          <p:cNvSpPr/>
          <p:nvPr/>
        </p:nvSpPr>
        <p:spPr>
          <a:xfrm>
            <a:off x="638057" y="522563"/>
            <a:ext cx="10297542" cy="619084"/>
          </a:xfrm>
          <a:prstGeom prst="rect">
            <a:avLst/>
          </a:prstGeom>
          <a:ln/>
        </p:spPr>
        <p:style>
          <a:lnRef idx="1">
            <a:schemeClr val="accent3"/>
          </a:lnRef>
          <a:fillRef idx="2">
            <a:schemeClr val="accent3"/>
          </a:fillRef>
          <a:effectRef idx="1">
            <a:schemeClr val="accent3"/>
          </a:effectRef>
          <a:fontRef idx="minor">
            <a:schemeClr val="dk1"/>
          </a:fontRef>
        </p:style>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Algerian" panose="04020705040A02060702" pitchFamily="82" charset="0"/>
                <a:ea typeface="IBM Plex Sans Medium" pitchFamily="34" charset="-122"/>
                <a:cs typeface="IBM Plex Sans Medium" pitchFamily="34" charset="-120"/>
              </a:rPr>
              <a:t>Performance Analysis by Flower Type</a:t>
            </a:r>
            <a:endParaRPr kumimoji="0" lang="en-US" sz="4000" b="0" i="0" u="none" strike="noStrike" kern="1200" cap="none" spc="0" normalizeH="0" baseline="0" noProof="0" dirty="0">
              <a:ln>
                <a:noFill/>
              </a:ln>
              <a:solidFill>
                <a:schemeClr val="bg1"/>
              </a:solidFill>
              <a:effectLst/>
              <a:uLnTx/>
              <a:uFillTx/>
              <a:latin typeface="Algerian" panose="04020705040A02060702" pitchFamily="82" charset="0"/>
            </a:endParaRPr>
          </a:p>
        </p:txBody>
      </p:sp>
      <p:sp>
        <p:nvSpPr>
          <p:cNvPr id="26" name="Text 1">
            <a:extLst>
              <a:ext uri="{FF2B5EF4-FFF2-40B4-BE49-F238E27FC236}">
                <a16:creationId xmlns:a16="http://schemas.microsoft.com/office/drawing/2014/main" id="{D0D7206F-F9AB-82B2-E4FF-69DB468CD6AE}"/>
              </a:ext>
            </a:extLst>
          </p:cNvPr>
          <p:cNvSpPr/>
          <p:nvPr/>
        </p:nvSpPr>
        <p:spPr>
          <a:xfrm>
            <a:off x="638057" y="1599724"/>
            <a:ext cx="2580538" cy="30949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00"/>
                </a:solidFill>
                <a:effectLst/>
                <a:uLnTx/>
                <a:uFillTx/>
                <a:latin typeface="IBM Plex Sans Medium" pitchFamily="34" charset="0"/>
                <a:ea typeface="IBM Plex Sans Medium" pitchFamily="34" charset="-122"/>
                <a:cs typeface="IBM Plex Sans Medium" pitchFamily="34" charset="-120"/>
              </a:rPr>
              <a:t>Sunflower</a:t>
            </a:r>
            <a:endParaRPr kumimoji="0" lang="en-US" sz="22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27" name="Text 2">
            <a:extLst>
              <a:ext uri="{FF2B5EF4-FFF2-40B4-BE49-F238E27FC236}">
                <a16:creationId xmlns:a16="http://schemas.microsoft.com/office/drawing/2014/main" id="{1C85DD8E-23A4-102A-287F-C73A61E3299D}"/>
              </a:ext>
            </a:extLst>
          </p:cNvPr>
          <p:cNvSpPr/>
          <p:nvPr/>
        </p:nvSpPr>
        <p:spPr>
          <a:xfrm>
            <a:off x="178433" y="1945802"/>
            <a:ext cx="3833374" cy="13388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28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1"/>
                </a:solidFill>
                <a:effectLst/>
                <a:uLnTx/>
                <a:uFillTx/>
                <a:latin typeface="Roboto" pitchFamily="34" charset="0"/>
                <a:ea typeface="Roboto" pitchFamily="34" charset="-122"/>
                <a:cs typeface="Roboto" pitchFamily="34" charset="-120"/>
              </a:rPr>
              <a:t>Best performing class with 0.96 precision and 0.92 recall likely due to distinctive yellow petals and dark centers</a:t>
            </a: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28" name="Image 0">
            <a:extLst>
              <a:ext uri="{FF2B5EF4-FFF2-40B4-BE49-F238E27FC236}">
                <a16:creationId xmlns:a16="http://schemas.microsoft.com/office/drawing/2014/main" id="{1A5D17C8-D4DC-5D37-ACB2-207DD5ECBE6F}"/>
              </a:ext>
            </a:extLst>
          </p:cNvPr>
          <p:cNvPicPr>
            <a:picLocks noChangeAspect="1"/>
          </p:cNvPicPr>
          <p:nvPr/>
        </p:nvPicPr>
        <p:blipFill>
          <a:blip r:embed="rId2"/>
          <a:stretch>
            <a:fillRect/>
          </a:stretch>
        </p:blipFill>
        <p:spPr>
          <a:xfrm>
            <a:off x="3813454" y="1727717"/>
            <a:ext cx="4154890" cy="4154890"/>
          </a:xfrm>
          <a:prstGeom prst="rect">
            <a:avLst/>
          </a:prstGeom>
        </p:spPr>
      </p:pic>
      <p:pic>
        <p:nvPicPr>
          <p:cNvPr id="29" name="Image 1">
            <a:extLst>
              <a:ext uri="{FF2B5EF4-FFF2-40B4-BE49-F238E27FC236}">
                <a16:creationId xmlns:a16="http://schemas.microsoft.com/office/drawing/2014/main" id="{78082684-235F-0CEA-F655-D75C40F543AE}"/>
              </a:ext>
            </a:extLst>
          </p:cNvPr>
          <p:cNvPicPr>
            <a:picLocks noChangeAspect="1"/>
          </p:cNvPicPr>
          <p:nvPr/>
        </p:nvPicPr>
        <p:blipFill>
          <a:blip r:embed="rId3"/>
          <a:stretch>
            <a:fillRect/>
          </a:stretch>
        </p:blipFill>
        <p:spPr>
          <a:xfrm>
            <a:off x="4814292" y="2650569"/>
            <a:ext cx="308845" cy="386111"/>
          </a:xfrm>
          <a:prstGeom prst="rect">
            <a:avLst/>
          </a:prstGeom>
        </p:spPr>
      </p:pic>
      <p:sp>
        <p:nvSpPr>
          <p:cNvPr id="30" name="Text 3">
            <a:extLst>
              <a:ext uri="{FF2B5EF4-FFF2-40B4-BE49-F238E27FC236}">
                <a16:creationId xmlns:a16="http://schemas.microsoft.com/office/drawing/2014/main" id="{97B7817D-253A-3D14-5C14-8B6BDFBA89EE}"/>
              </a:ext>
            </a:extLst>
          </p:cNvPr>
          <p:cNvSpPr/>
          <p:nvPr/>
        </p:nvSpPr>
        <p:spPr>
          <a:xfrm>
            <a:off x="6608872" y="1444979"/>
            <a:ext cx="774835" cy="30949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3399"/>
                </a:solidFill>
                <a:effectLst/>
                <a:uLnTx/>
                <a:uFillTx/>
                <a:latin typeface="IBM Plex Sans Medium" pitchFamily="34" charset="0"/>
                <a:ea typeface="IBM Plex Sans Medium" pitchFamily="34" charset="-122"/>
                <a:cs typeface="IBM Plex Sans Medium" pitchFamily="34" charset="-120"/>
              </a:rPr>
              <a:t>Tulip</a:t>
            </a:r>
            <a:endParaRPr kumimoji="0" lang="en-US" sz="2200" b="0" i="0" u="none" strike="noStrike" kern="1200" cap="none" spc="0" normalizeH="0" baseline="0" noProof="0" dirty="0">
              <a:ln>
                <a:noFill/>
              </a:ln>
              <a:solidFill>
                <a:srgbClr val="FF3399"/>
              </a:solidFill>
              <a:effectLst/>
              <a:uLnTx/>
              <a:uFillTx/>
              <a:latin typeface="Calibri" panose="020F0502020204030204"/>
              <a:ea typeface="+mn-ea"/>
              <a:cs typeface="+mn-cs"/>
            </a:endParaRPr>
          </a:p>
        </p:txBody>
      </p:sp>
      <p:sp>
        <p:nvSpPr>
          <p:cNvPr id="31" name="Text 4">
            <a:extLst>
              <a:ext uri="{FF2B5EF4-FFF2-40B4-BE49-F238E27FC236}">
                <a16:creationId xmlns:a16="http://schemas.microsoft.com/office/drawing/2014/main" id="{0450F313-2789-4AD0-7713-3638102BF041}"/>
              </a:ext>
            </a:extLst>
          </p:cNvPr>
          <p:cNvSpPr/>
          <p:nvPr/>
        </p:nvSpPr>
        <p:spPr>
          <a:xfrm>
            <a:off x="7463624" y="1397374"/>
            <a:ext cx="3548579" cy="95093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1"/>
                </a:solidFill>
                <a:effectLst/>
                <a:uLnTx/>
                <a:uFillTx/>
                <a:latin typeface="Roboto" pitchFamily="34" charset="0"/>
                <a:ea typeface="Roboto" pitchFamily="34" charset="-122"/>
                <a:cs typeface="Roboto" pitchFamily="34" charset="-120"/>
              </a:rPr>
              <a:t>High precision (0.93) but lower recall (0.76), indicating some tulips are misclassified as other flowers</a:t>
            </a: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32" name="Image 2">
            <a:extLst>
              <a:ext uri="{FF2B5EF4-FFF2-40B4-BE49-F238E27FC236}">
                <a16:creationId xmlns:a16="http://schemas.microsoft.com/office/drawing/2014/main" id="{26D1D1FC-143D-035E-DBD5-47BA4E2A7090}"/>
              </a:ext>
            </a:extLst>
          </p:cNvPr>
          <p:cNvPicPr>
            <a:picLocks noChangeAspect="1"/>
          </p:cNvPicPr>
          <p:nvPr/>
        </p:nvPicPr>
        <p:blipFill>
          <a:blip r:embed="rId4"/>
          <a:stretch>
            <a:fillRect/>
          </a:stretch>
        </p:blipFill>
        <p:spPr>
          <a:xfrm>
            <a:off x="3813454" y="1727717"/>
            <a:ext cx="4154890" cy="4154890"/>
          </a:xfrm>
          <a:prstGeom prst="rect">
            <a:avLst/>
          </a:prstGeom>
        </p:spPr>
      </p:pic>
      <p:pic>
        <p:nvPicPr>
          <p:cNvPr id="33" name="Image 3">
            <a:extLst>
              <a:ext uri="{FF2B5EF4-FFF2-40B4-BE49-F238E27FC236}">
                <a16:creationId xmlns:a16="http://schemas.microsoft.com/office/drawing/2014/main" id="{7FF4D33C-9B8C-C56E-CA02-7C278E8D604D}"/>
              </a:ext>
            </a:extLst>
          </p:cNvPr>
          <p:cNvPicPr>
            <a:picLocks noChangeAspect="1"/>
          </p:cNvPicPr>
          <p:nvPr/>
        </p:nvPicPr>
        <p:blipFill>
          <a:blip r:embed="rId5"/>
          <a:stretch>
            <a:fillRect/>
          </a:stretch>
        </p:blipFill>
        <p:spPr>
          <a:xfrm>
            <a:off x="6673810" y="2385893"/>
            <a:ext cx="308845" cy="386111"/>
          </a:xfrm>
          <a:prstGeom prst="rect">
            <a:avLst/>
          </a:prstGeom>
        </p:spPr>
      </p:pic>
      <p:sp>
        <p:nvSpPr>
          <p:cNvPr id="34" name="Text 5">
            <a:extLst>
              <a:ext uri="{FF2B5EF4-FFF2-40B4-BE49-F238E27FC236}">
                <a16:creationId xmlns:a16="http://schemas.microsoft.com/office/drawing/2014/main" id="{E7E53636-B240-2103-B542-9E9C09D9D0DF}"/>
              </a:ext>
            </a:extLst>
          </p:cNvPr>
          <p:cNvSpPr/>
          <p:nvPr/>
        </p:nvSpPr>
        <p:spPr>
          <a:xfrm>
            <a:off x="7968344" y="3223119"/>
            <a:ext cx="802485" cy="30949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66FF"/>
                </a:solidFill>
                <a:effectLst/>
                <a:uLnTx/>
                <a:uFillTx/>
                <a:latin typeface="IBM Plex Sans Medium" pitchFamily="34" charset="0"/>
                <a:ea typeface="IBM Plex Sans Medium" pitchFamily="34" charset="-122"/>
                <a:cs typeface="IBM Plex Sans Medium" pitchFamily="34" charset="-120"/>
              </a:rPr>
              <a:t>Lotus </a:t>
            </a:r>
            <a:endParaRPr kumimoji="0" lang="en-US" sz="2200" b="0" i="0" u="none" strike="noStrike" kern="1200" cap="none" spc="0" normalizeH="0" baseline="0" noProof="0" dirty="0">
              <a:ln>
                <a:noFill/>
              </a:ln>
              <a:solidFill>
                <a:srgbClr val="FF66FF"/>
              </a:solidFill>
              <a:effectLst/>
              <a:uLnTx/>
              <a:uFillTx/>
              <a:latin typeface="Calibri" panose="020F0502020204030204"/>
              <a:ea typeface="+mn-ea"/>
              <a:cs typeface="+mn-cs"/>
            </a:endParaRPr>
          </a:p>
        </p:txBody>
      </p:sp>
      <p:sp>
        <p:nvSpPr>
          <p:cNvPr id="35" name="Text 6">
            <a:extLst>
              <a:ext uri="{FF2B5EF4-FFF2-40B4-BE49-F238E27FC236}">
                <a16:creationId xmlns:a16="http://schemas.microsoft.com/office/drawing/2014/main" id="{C9CA5CE1-8DA8-EA08-CF85-6C0E34CB89B7}"/>
              </a:ext>
            </a:extLst>
          </p:cNvPr>
          <p:cNvSpPr/>
          <p:nvPr/>
        </p:nvSpPr>
        <p:spPr>
          <a:xfrm>
            <a:off x="8035383" y="3565349"/>
            <a:ext cx="3445305" cy="95093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1"/>
                </a:solidFill>
                <a:effectLst/>
                <a:uLnTx/>
                <a:uFillTx/>
                <a:latin typeface="Roboto" pitchFamily="34" charset="0"/>
                <a:ea typeface="Roboto" pitchFamily="34" charset="-122"/>
                <a:cs typeface="Roboto" pitchFamily="34" charset="-120"/>
              </a:rPr>
              <a:t>Well-balanced metrics with 0.85 precision and 0.83 recall, showing consistent recognition</a:t>
            </a: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36" name="Image 4">
            <a:extLst>
              <a:ext uri="{FF2B5EF4-FFF2-40B4-BE49-F238E27FC236}">
                <a16:creationId xmlns:a16="http://schemas.microsoft.com/office/drawing/2014/main" id="{36AC0943-145C-BF6E-BFB6-50E8AF460903}"/>
              </a:ext>
            </a:extLst>
          </p:cNvPr>
          <p:cNvPicPr>
            <a:picLocks noChangeAspect="1"/>
          </p:cNvPicPr>
          <p:nvPr/>
        </p:nvPicPr>
        <p:blipFill>
          <a:blip r:embed="rId6"/>
          <a:stretch>
            <a:fillRect/>
          </a:stretch>
        </p:blipFill>
        <p:spPr>
          <a:xfrm>
            <a:off x="3813454" y="1727717"/>
            <a:ext cx="4154890" cy="4154890"/>
          </a:xfrm>
          <a:prstGeom prst="rect">
            <a:avLst/>
          </a:prstGeom>
        </p:spPr>
      </p:pic>
      <p:pic>
        <p:nvPicPr>
          <p:cNvPr id="37" name="Image 5">
            <a:extLst>
              <a:ext uri="{FF2B5EF4-FFF2-40B4-BE49-F238E27FC236}">
                <a16:creationId xmlns:a16="http://schemas.microsoft.com/office/drawing/2014/main" id="{1E7E15E0-1BC6-3455-CEAE-3F363790E904}"/>
              </a:ext>
            </a:extLst>
          </p:cNvPr>
          <p:cNvPicPr>
            <a:picLocks noChangeAspect="1"/>
          </p:cNvPicPr>
          <p:nvPr/>
        </p:nvPicPr>
        <p:blipFill>
          <a:blip r:embed="rId7"/>
          <a:stretch>
            <a:fillRect/>
          </a:stretch>
        </p:blipFill>
        <p:spPr>
          <a:xfrm>
            <a:off x="7500223" y="4072652"/>
            <a:ext cx="308845" cy="386111"/>
          </a:xfrm>
          <a:prstGeom prst="rect">
            <a:avLst/>
          </a:prstGeom>
        </p:spPr>
      </p:pic>
      <p:sp>
        <p:nvSpPr>
          <p:cNvPr id="38" name="Text 7">
            <a:extLst>
              <a:ext uri="{FF2B5EF4-FFF2-40B4-BE49-F238E27FC236}">
                <a16:creationId xmlns:a16="http://schemas.microsoft.com/office/drawing/2014/main" id="{AA62BF29-1A23-3B10-E2DF-DD8CC0DCC022}"/>
              </a:ext>
            </a:extLst>
          </p:cNvPr>
          <p:cNvSpPr/>
          <p:nvPr/>
        </p:nvSpPr>
        <p:spPr>
          <a:xfrm>
            <a:off x="5383540" y="5855855"/>
            <a:ext cx="922246" cy="30949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9966FF"/>
                </a:solidFill>
                <a:effectLst/>
                <a:uLnTx/>
                <a:uFillTx/>
                <a:latin typeface="IBM Plex Sans Medium" pitchFamily="34" charset="0"/>
                <a:ea typeface="IBM Plex Sans Medium" pitchFamily="34" charset="-122"/>
                <a:cs typeface="IBM Plex Sans Medium" pitchFamily="34" charset="-120"/>
              </a:rPr>
              <a:t>Orchid</a:t>
            </a:r>
            <a:endParaRPr kumimoji="0" lang="en-US" sz="2200" b="0" i="0" u="none" strike="noStrike" kern="1200" cap="none" spc="0" normalizeH="0" baseline="0" noProof="0" dirty="0">
              <a:ln>
                <a:noFill/>
              </a:ln>
              <a:solidFill>
                <a:srgbClr val="9966FF"/>
              </a:solidFill>
              <a:effectLst/>
              <a:uLnTx/>
              <a:uFillTx/>
              <a:latin typeface="Calibri" panose="020F0502020204030204"/>
              <a:ea typeface="+mn-ea"/>
              <a:cs typeface="+mn-cs"/>
            </a:endParaRPr>
          </a:p>
        </p:txBody>
      </p:sp>
      <p:sp>
        <p:nvSpPr>
          <p:cNvPr id="39" name="Text 8">
            <a:extLst>
              <a:ext uri="{FF2B5EF4-FFF2-40B4-BE49-F238E27FC236}">
                <a16:creationId xmlns:a16="http://schemas.microsoft.com/office/drawing/2014/main" id="{63C9C9F6-0202-4014-9D9B-7A8E2C1F548C}"/>
              </a:ext>
            </a:extLst>
          </p:cNvPr>
          <p:cNvSpPr/>
          <p:nvPr/>
        </p:nvSpPr>
        <p:spPr>
          <a:xfrm>
            <a:off x="6376326" y="5794598"/>
            <a:ext cx="3548579" cy="95093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ts val="28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1"/>
                </a:solidFill>
                <a:effectLst/>
                <a:uLnTx/>
                <a:uFillTx/>
                <a:latin typeface="Roboto" pitchFamily="34" charset="0"/>
                <a:ea typeface="Roboto" pitchFamily="34" charset="-122"/>
                <a:cs typeface="Roboto" pitchFamily="34" charset="-120"/>
              </a:rPr>
              <a:t>Good precision (0.82) with moderate recall (0.74) suggesting some challenges in identification</a:t>
            </a: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40" name="Image 6">
            <a:extLst>
              <a:ext uri="{FF2B5EF4-FFF2-40B4-BE49-F238E27FC236}">
                <a16:creationId xmlns:a16="http://schemas.microsoft.com/office/drawing/2014/main" id="{AB5B8210-70E8-9046-39B5-11ED1489EB7D}"/>
              </a:ext>
            </a:extLst>
          </p:cNvPr>
          <p:cNvPicPr>
            <a:picLocks noChangeAspect="1"/>
          </p:cNvPicPr>
          <p:nvPr/>
        </p:nvPicPr>
        <p:blipFill>
          <a:blip r:embed="rId8"/>
          <a:stretch>
            <a:fillRect/>
          </a:stretch>
        </p:blipFill>
        <p:spPr>
          <a:xfrm>
            <a:off x="3813454" y="1727717"/>
            <a:ext cx="4154890" cy="4154890"/>
          </a:xfrm>
          <a:prstGeom prst="rect">
            <a:avLst/>
          </a:prstGeom>
        </p:spPr>
      </p:pic>
      <p:pic>
        <p:nvPicPr>
          <p:cNvPr id="41" name="Image 7">
            <a:extLst>
              <a:ext uri="{FF2B5EF4-FFF2-40B4-BE49-F238E27FC236}">
                <a16:creationId xmlns:a16="http://schemas.microsoft.com/office/drawing/2014/main" id="{9B8C7D9A-5842-3277-ACFF-3CF609039B62}"/>
              </a:ext>
            </a:extLst>
          </p:cNvPr>
          <p:cNvPicPr>
            <a:picLocks noChangeAspect="1"/>
          </p:cNvPicPr>
          <p:nvPr/>
        </p:nvPicPr>
        <p:blipFill>
          <a:blip r:embed="rId9"/>
          <a:stretch>
            <a:fillRect/>
          </a:stretch>
        </p:blipFill>
        <p:spPr>
          <a:xfrm>
            <a:off x="6151364" y="5379720"/>
            <a:ext cx="308845" cy="386111"/>
          </a:xfrm>
          <a:prstGeom prst="rect">
            <a:avLst/>
          </a:prstGeom>
        </p:spPr>
      </p:pic>
      <p:sp>
        <p:nvSpPr>
          <p:cNvPr id="42" name="Text 9">
            <a:extLst>
              <a:ext uri="{FF2B5EF4-FFF2-40B4-BE49-F238E27FC236}">
                <a16:creationId xmlns:a16="http://schemas.microsoft.com/office/drawing/2014/main" id="{3AF5A0E9-1AFC-870F-89AF-E92FA2D0993E}"/>
              </a:ext>
            </a:extLst>
          </p:cNvPr>
          <p:cNvSpPr/>
          <p:nvPr/>
        </p:nvSpPr>
        <p:spPr>
          <a:xfrm>
            <a:off x="2501419" y="3989525"/>
            <a:ext cx="543128" cy="30949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66"/>
                </a:solidFill>
                <a:effectLst/>
                <a:uLnTx/>
                <a:uFillTx/>
                <a:latin typeface="IBM Plex Sans Medium" pitchFamily="34" charset="0"/>
                <a:ea typeface="IBM Plex Sans Medium" pitchFamily="34" charset="-122"/>
                <a:cs typeface="IBM Plex Sans Medium" pitchFamily="34" charset="-120"/>
              </a:rPr>
              <a:t>Lily</a:t>
            </a:r>
            <a:endParaRPr kumimoji="0" lang="en-US" sz="2200" b="0" i="0" u="none" strike="noStrike" kern="1200" cap="none" spc="0" normalizeH="0" baseline="0" noProof="0" dirty="0">
              <a:ln>
                <a:noFill/>
              </a:ln>
              <a:solidFill>
                <a:srgbClr val="FF0066"/>
              </a:solidFill>
              <a:effectLst/>
              <a:uLnTx/>
              <a:uFillTx/>
              <a:latin typeface="Calibri" panose="020F0502020204030204"/>
              <a:ea typeface="+mn-ea"/>
              <a:cs typeface="+mn-cs"/>
            </a:endParaRPr>
          </a:p>
        </p:txBody>
      </p:sp>
      <p:sp>
        <p:nvSpPr>
          <p:cNvPr id="43" name="Text 10">
            <a:extLst>
              <a:ext uri="{FF2B5EF4-FFF2-40B4-BE49-F238E27FC236}">
                <a16:creationId xmlns:a16="http://schemas.microsoft.com/office/drawing/2014/main" id="{D95CF9DC-5188-030F-EA88-3170039E7D59}"/>
              </a:ext>
            </a:extLst>
          </p:cNvPr>
          <p:cNvSpPr/>
          <p:nvPr/>
        </p:nvSpPr>
        <p:spPr>
          <a:xfrm>
            <a:off x="270933" y="4333173"/>
            <a:ext cx="3557670" cy="126791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ts val="285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4D4D1"/>
                </a:solidFill>
                <a:effectLst/>
                <a:uLnTx/>
                <a:uFillTx/>
                <a:latin typeface="Roboto" pitchFamily="34" charset="0"/>
                <a:ea typeface="Roboto" pitchFamily="34" charset="-122"/>
                <a:cs typeface="Roboto" pitchFamily="34" charset="-120"/>
              </a:rPr>
              <a:t>Lowest precision (0.59) but high recall (0.84), indicating the model frequently classifies other flowers as lilies</a:t>
            </a:r>
            <a:endPar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44" name="Image 8">
            <a:extLst>
              <a:ext uri="{FF2B5EF4-FFF2-40B4-BE49-F238E27FC236}">
                <a16:creationId xmlns:a16="http://schemas.microsoft.com/office/drawing/2014/main" id="{ADBFCBD7-8BCD-5D31-7FCE-0294048F2F0E}"/>
              </a:ext>
            </a:extLst>
          </p:cNvPr>
          <p:cNvPicPr>
            <a:picLocks noChangeAspect="1"/>
          </p:cNvPicPr>
          <p:nvPr/>
        </p:nvPicPr>
        <p:blipFill>
          <a:blip r:embed="rId10"/>
          <a:stretch>
            <a:fillRect/>
          </a:stretch>
        </p:blipFill>
        <p:spPr>
          <a:xfrm>
            <a:off x="3813454" y="1727717"/>
            <a:ext cx="4154890" cy="4154890"/>
          </a:xfrm>
          <a:prstGeom prst="rect">
            <a:avLst/>
          </a:prstGeom>
        </p:spPr>
      </p:pic>
      <p:pic>
        <p:nvPicPr>
          <p:cNvPr id="45" name="Image 9">
            <a:extLst>
              <a:ext uri="{FF2B5EF4-FFF2-40B4-BE49-F238E27FC236}">
                <a16:creationId xmlns:a16="http://schemas.microsoft.com/office/drawing/2014/main" id="{15800464-D6D9-155F-A583-BF039DDF01AD}"/>
              </a:ext>
            </a:extLst>
          </p:cNvPr>
          <p:cNvPicPr>
            <a:picLocks noChangeAspect="1"/>
          </p:cNvPicPr>
          <p:nvPr/>
        </p:nvPicPr>
        <p:blipFill>
          <a:blip r:embed="rId11"/>
          <a:stretch>
            <a:fillRect/>
          </a:stretch>
        </p:blipFill>
        <p:spPr>
          <a:xfrm>
            <a:off x="4491395" y="4500920"/>
            <a:ext cx="308845" cy="386111"/>
          </a:xfrm>
          <a:prstGeom prst="rect">
            <a:avLst/>
          </a:prstGeom>
        </p:spPr>
      </p:pic>
    </p:spTree>
    <p:extLst>
      <p:ext uri="{BB962C8B-B14F-4D97-AF65-F5344CB8AC3E}">
        <p14:creationId xmlns:p14="http://schemas.microsoft.com/office/powerpoint/2010/main" val="1768305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FF5C9-17F9-A5E9-19FD-CD30E4B43175}"/>
              </a:ext>
            </a:extLst>
          </p:cNvPr>
          <p:cNvSpPr>
            <a:spLocks noGrp="1"/>
          </p:cNvSpPr>
          <p:nvPr>
            <p:ph type="title"/>
          </p:nvPr>
        </p:nvSpPr>
        <p:spPr>
          <a:xfrm>
            <a:off x="1862667" y="609600"/>
            <a:ext cx="8043333" cy="745671"/>
          </a:xfrm>
        </p:spPr>
        <p:style>
          <a:lnRef idx="1">
            <a:schemeClr val="accent3"/>
          </a:lnRef>
          <a:fillRef idx="2">
            <a:schemeClr val="accent3"/>
          </a:fillRef>
          <a:effectRef idx="1">
            <a:schemeClr val="accent3"/>
          </a:effectRef>
          <a:fontRef idx="minor">
            <a:schemeClr val="dk1"/>
          </a:fontRef>
        </p:style>
        <p:txBody>
          <a:bodyPr>
            <a:normAutofit/>
          </a:bodyPr>
          <a:lstStyle/>
          <a:p>
            <a:r>
              <a:rPr lang="en-US" sz="4000" b="0" dirty="0">
                <a:solidFill>
                  <a:schemeClr val="bg1"/>
                </a:solidFill>
                <a:effectLst/>
                <a:latin typeface="Algerian" panose="04020705040A02060702" pitchFamily="82" charset="0"/>
                <a:ea typeface="IBM Plex Sans Medium" pitchFamily="34" charset="-122"/>
                <a:cs typeface="IBM Plex Sans Medium" pitchFamily="34" charset="-120"/>
              </a:rPr>
              <a:t>CNN Model Architecture</a:t>
            </a:r>
            <a:endParaRPr lang="en-US" sz="4000" b="0" dirty="0">
              <a:solidFill>
                <a:schemeClr val="bg1"/>
              </a:solidFill>
              <a:effectLst/>
              <a:latin typeface="Algerian" panose="04020705040A02060702" pitchFamily="82" charset="0"/>
            </a:endParaRPr>
          </a:p>
        </p:txBody>
      </p:sp>
      <p:pic>
        <p:nvPicPr>
          <p:cNvPr id="51" name="Image 0" descr="preencoded.png">
            <a:extLst>
              <a:ext uri="{FF2B5EF4-FFF2-40B4-BE49-F238E27FC236}">
                <a16:creationId xmlns:a16="http://schemas.microsoft.com/office/drawing/2014/main" id="{7AC98A17-936B-369D-DB6F-923FA73417B9}"/>
              </a:ext>
            </a:extLst>
          </p:cNvPr>
          <p:cNvPicPr>
            <a:picLocks noChangeAspect="1"/>
          </p:cNvPicPr>
          <p:nvPr/>
        </p:nvPicPr>
        <p:blipFill>
          <a:blip r:embed="rId2"/>
          <a:stretch>
            <a:fillRect/>
          </a:stretch>
        </p:blipFill>
        <p:spPr>
          <a:xfrm>
            <a:off x="2708522" y="2623304"/>
            <a:ext cx="1170615" cy="880961"/>
          </a:xfrm>
          <a:prstGeom prst="rect">
            <a:avLst/>
          </a:prstGeom>
        </p:spPr>
      </p:pic>
      <p:sp>
        <p:nvSpPr>
          <p:cNvPr id="53" name="Text 1">
            <a:extLst>
              <a:ext uri="{FF2B5EF4-FFF2-40B4-BE49-F238E27FC236}">
                <a16:creationId xmlns:a16="http://schemas.microsoft.com/office/drawing/2014/main" id="{C87B811E-6A9C-6861-9721-6522F1CB3432}"/>
              </a:ext>
            </a:extLst>
          </p:cNvPr>
          <p:cNvSpPr/>
          <p:nvPr/>
        </p:nvSpPr>
        <p:spPr>
          <a:xfrm>
            <a:off x="3616643" y="2591395"/>
            <a:ext cx="2655808" cy="331946"/>
          </a:xfrm>
          <a:prstGeom prst="rect">
            <a:avLst/>
          </a:prstGeom>
          <a:noFill/>
          <a:ln/>
        </p:spPr>
        <p:txBody>
          <a:bodyPr wrap="none" lIns="0" tIns="0" rIns="0" bIns="0" rtlCol="0" anchor="t"/>
          <a:lstStyle/>
          <a:p>
            <a:pPr algn="ctr" defTabSz="914400">
              <a:lnSpc>
                <a:spcPts val="2600"/>
              </a:lnSpc>
            </a:pPr>
            <a:r>
              <a:rPr lang="en-US" sz="2050" dirty="0">
                <a:solidFill>
                  <a:srgbClr val="D4D4D1"/>
                </a:solidFill>
                <a:latin typeface="IBM Plex Sans Medium" pitchFamily="34" charset="0"/>
                <a:ea typeface="IBM Plex Sans Medium" pitchFamily="34" charset="-122"/>
                <a:cs typeface="IBM Plex Sans Medium" pitchFamily="34" charset="-120"/>
              </a:rPr>
              <a:t>Output Layer</a:t>
            </a:r>
            <a:endParaRPr lang="en-US" sz="2050" dirty="0">
              <a:solidFill>
                <a:prstClr val="black"/>
              </a:solidFill>
              <a:latin typeface="Calibri" panose="020F0502020204030204"/>
            </a:endParaRPr>
          </a:p>
        </p:txBody>
      </p:sp>
      <p:sp>
        <p:nvSpPr>
          <p:cNvPr id="54" name="Text 2">
            <a:extLst>
              <a:ext uri="{FF2B5EF4-FFF2-40B4-BE49-F238E27FC236}">
                <a16:creationId xmlns:a16="http://schemas.microsoft.com/office/drawing/2014/main" id="{939BF2C5-754D-0213-658B-C3F3122C418A}"/>
              </a:ext>
            </a:extLst>
          </p:cNvPr>
          <p:cNvSpPr/>
          <p:nvPr/>
        </p:nvSpPr>
        <p:spPr>
          <a:xfrm>
            <a:off x="3887985" y="2964980"/>
            <a:ext cx="4635937" cy="339804"/>
          </a:xfrm>
          <a:prstGeom prst="rect">
            <a:avLst/>
          </a:prstGeom>
          <a:noFill/>
          <a:ln/>
        </p:spPr>
        <p:txBody>
          <a:bodyPr wrap="none" lIns="0" tIns="0" rIns="0" bIns="0" rtlCol="0" anchor="t"/>
          <a:lstStyle/>
          <a:p>
            <a:pPr algn="ctr" defTabSz="914400">
              <a:lnSpc>
                <a:spcPts val="2650"/>
              </a:lnSpc>
            </a:pPr>
            <a:r>
              <a:rPr lang="en-US" sz="1650" dirty="0">
                <a:solidFill>
                  <a:srgbClr val="D4D4D1"/>
                </a:solidFill>
                <a:latin typeface="Roboto" pitchFamily="34" charset="0"/>
                <a:ea typeface="Roboto" pitchFamily="34" charset="-122"/>
                <a:cs typeface="Roboto" pitchFamily="34" charset="-120"/>
              </a:rPr>
              <a:t>Dense layer with Softmax activation for 5 classes</a:t>
            </a:r>
            <a:endParaRPr lang="en-US" sz="1650" dirty="0">
              <a:solidFill>
                <a:prstClr val="black"/>
              </a:solidFill>
              <a:latin typeface="Calibri" panose="020F0502020204030204"/>
            </a:endParaRPr>
          </a:p>
        </p:txBody>
      </p:sp>
      <p:sp>
        <p:nvSpPr>
          <p:cNvPr id="55" name="Shape 3">
            <a:extLst>
              <a:ext uri="{FF2B5EF4-FFF2-40B4-BE49-F238E27FC236}">
                <a16:creationId xmlns:a16="http://schemas.microsoft.com/office/drawing/2014/main" id="{F23DC57B-D43B-A64E-7370-85C7A512F6BA}"/>
              </a:ext>
            </a:extLst>
          </p:cNvPr>
          <p:cNvSpPr/>
          <p:nvPr/>
        </p:nvSpPr>
        <p:spPr>
          <a:xfrm>
            <a:off x="3293829" y="3511230"/>
            <a:ext cx="8938141" cy="11430"/>
          </a:xfrm>
          <a:prstGeom prst="roundRect">
            <a:avLst>
              <a:gd name="adj" fmla="val 278828"/>
            </a:avLst>
          </a:prstGeom>
          <a:solidFill>
            <a:srgbClr val="61646A"/>
          </a:solidFill>
          <a:ln/>
        </p:spPr>
      </p:sp>
      <p:pic>
        <p:nvPicPr>
          <p:cNvPr id="56" name="Image 2" descr="preencoded.png">
            <a:extLst>
              <a:ext uri="{FF2B5EF4-FFF2-40B4-BE49-F238E27FC236}">
                <a16:creationId xmlns:a16="http://schemas.microsoft.com/office/drawing/2014/main" id="{BF2483E6-92A2-6EEE-F0F8-148E143E88A2}"/>
              </a:ext>
            </a:extLst>
          </p:cNvPr>
          <p:cNvPicPr>
            <a:picLocks noChangeAspect="1"/>
          </p:cNvPicPr>
          <p:nvPr/>
        </p:nvPicPr>
        <p:blipFill>
          <a:blip r:embed="rId3"/>
          <a:stretch>
            <a:fillRect/>
          </a:stretch>
        </p:blipFill>
        <p:spPr>
          <a:xfrm>
            <a:off x="2110705" y="3541413"/>
            <a:ext cx="2422989" cy="933040"/>
          </a:xfrm>
          <a:prstGeom prst="rect">
            <a:avLst/>
          </a:prstGeom>
        </p:spPr>
      </p:pic>
      <p:sp>
        <p:nvSpPr>
          <p:cNvPr id="58" name="Text 4">
            <a:extLst>
              <a:ext uri="{FF2B5EF4-FFF2-40B4-BE49-F238E27FC236}">
                <a16:creationId xmlns:a16="http://schemas.microsoft.com/office/drawing/2014/main" id="{CAC05C60-1119-E228-FDFD-56C30AFBE002}"/>
              </a:ext>
            </a:extLst>
          </p:cNvPr>
          <p:cNvSpPr/>
          <p:nvPr/>
        </p:nvSpPr>
        <p:spPr>
          <a:xfrm>
            <a:off x="4279658" y="3629726"/>
            <a:ext cx="2655808" cy="221413"/>
          </a:xfrm>
          <a:prstGeom prst="rect">
            <a:avLst/>
          </a:prstGeom>
          <a:noFill/>
          <a:ln/>
        </p:spPr>
        <p:txBody>
          <a:bodyPr wrap="none" lIns="0" tIns="0" rIns="0" bIns="0" rtlCol="0" anchor="t"/>
          <a:lstStyle/>
          <a:p>
            <a:pPr algn="ctr" defTabSz="914400">
              <a:lnSpc>
                <a:spcPts val="2600"/>
              </a:lnSpc>
            </a:pPr>
            <a:r>
              <a:rPr lang="en-US" sz="2050" dirty="0">
                <a:solidFill>
                  <a:srgbClr val="D4D4D1"/>
                </a:solidFill>
                <a:latin typeface="IBM Plex Sans Medium" pitchFamily="34" charset="0"/>
                <a:ea typeface="IBM Plex Sans Medium" pitchFamily="34" charset="-122"/>
                <a:cs typeface="IBM Plex Sans Medium" pitchFamily="34" charset="-120"/>
              </a:rPr>
              <a:t>Hidden Layers</a:t>
            </a:r>
            <a:endParaRPr lang="en-US" sz="2050" dirty="0">
              <a:solidFill>
                <a:prstClr val="black"/>
              </a:solidFill>
              <a:latin typeface="Calibri" panose="020F0502020204030204"/>
            </a:endParaRPr>
          </a:p>
        </p:txBody>
      </p:sp>
      <p:sp>
        <p:nvSpPr>
          <p:cNvPr id="59" name="Text 5">
            <a:extLst>
              <a:ext uri="{FF2B5EF4-FFF2-40B4-BE49-F238E27FC236}">
                <a16:creationId xmlns:a16="http://schemas.microsoft.com/office/drawing/2014/main" id="{F0A53475-5F07-2C63-A7D1-DA883BB87533}"/>
              </a:ext>
            </a:extLst>
          </p:cNvPr>
          <p:cNvSpPr/>
          <p:nvPr/>
        </p:nvSpPr>
        <p:spPr>
          <a:xfrm>
            <a:off x="4648914" y="4012475"/>
            <a:ext cx="4844891" cy="339804"/>
          </a:xfrm>
          <a:prstGeom prst="rect">
            <a:avLst/>
          </a:prstGeom>
          <a:noFill/>
          <a:ln/>
        </p:spPr>
        <p:txBody>
          <a:bodyPr wrap="none" lIns="0" tIns="0" rIns="0" bIns="0" rtlCol="0" anchor="t"/>
          <a:lstStyle/>
          <a:p>
            <a:pPr algn="ctr" defTabSz="914400">
              <a:lnSpc>
                <a:spcPts val="2650"/>
              </a:lnSpc>
            </a:pPr>
            <a:r>
              <a:rPr lang="en-US" sz="1650" dirty="0">
                <a:solidFill>
                  <a:srgbClr val="D4D4D1"/>
                </a:solidFill>
                <a:latin typeface="Roboto" pitchFamily="34" charset="0"/>
                <a:ea typeface="Roboto" pitchFamily="34" charset="-122"/>
                <a:cs typeface="Roboto" pitchFamily="34" charset="-120"/>
              </a:rPr>
              <a:t>Dense (128 neurons) and Dropout for regularization</a:t>
            </a:r>
            <a:endParaRPr lang="en-US" sz="1650" dirty="0">
              <a:solidFill>
                <a:prstClr val="black"/>
              </a:solidFill>
              <a:latin typeface="Calibri" panose="020F0502020204030204"/>
            </a:endParaRPr>
          </a:p>
        </p:txBody>
      </p:sp>
      <p:sp>
        <p:nvSpPr>
          <p:cNvPr id="60" name="Shape 6">
            <a:extLst>
              <a:ext uri="{FF2B5EF4-FFF2-40B4-BE49-F238E27FC236}">
                <a16:creationId xmlns:a16="http://schemas.microsoft.com/office/drawing/2014/main" id="{93D3473D-B5CF-D96A-AAB1-1E8BAC6A9253}"/>
              </a:ext>
            </a:extLst>
          </p:cNvPr>
          <p:cNvSpPr/>
          <p:nvPr/>
        </p:nvSpPr>
        <p:spPr>
          <a:xfrm>
            <a:off x="3293829" y="4498056"/>
            <a:ext cx="8124944" cy="11430"/>
          </a:xfrm>
          <a:prstGeom prst="roundRect">
            <a:avLst>
              <a:gd name="adj" fmla="val 278828"/>
            </a:avLst>
          </a:prstGeom>
          <a:solidFill>
            <a:srgbClr val="61646A"/>
          </a:solidFill>
          <a:ln/>
        </p:spPr>
      </p:sp>
      <p:pic>
        <p:nvPicPr>
          <p:cNvPr id="61" name="Image 4" descr="preencoded.png">
            <a:extLst>
              <a:ext uri="{FF2B5EF4-FFF2-40B4-BE49-F238E27FC236}">
                <a16:creationId xmlns:a16="http://schemas.microsoft.com/office/drawing/2014/main" id="{4F2AD37C-8EB1-5830-53DC-B5D1E2F653BE}"/>
              </a:ext>
            </a:extLst>
          </p:cNvPr>
          <p:cNvPicPr>
            <a:picLocks noChangeAspect="1"/>
          </p:cNvPicPr>
          <p:nvPr/>
        </p:nvPicPr>
        <p:blipFill>
          <a:blip r:embed="rId4"/>
          <a:stretch>
            <a:fillRect/>
          </a:stretch>
        </p:blipFill>
        <p:spPr>
          <a:xfrm>
            <a:off x="1462384" y="4522166"/>
            <a:ext cx="3719632" cy="933040"/>
          </a:xfrm>
          <a:prstGeom prst="rect">
            <a:avLst/>
          </a:prstGeom>
        </p:spPr>
      </p:pic>
      <p:sp>
        <p:nvSpPr>
          <p:cNvPr id="63" name="Text 7">
            <a:extLst>
              <a:ext uri="{FF2B5EF4-FFF2-40B4-BE49-F238E27FC236}">
                <a16:creationId xmlns:a16="http://schemas.microsoft.com/office/drawing/2014/main" id="{51DBF856-992D-A0E7-7EDD-21971212C0AB}"/>
              </a:ext>
            </a:extLst>
          </p:cNvPr>
          <p:cNvSpPr/>
          <p:nvPr/>
        </p:nvSpPr>
        <p:spPr>
          <a:xfrm>
            <a:off x="4878049" y="4618584"/>
            <a:ext cx="2655808" cy="331946"/>
          </a:xfrm>
          <a:prstGeom prst="rect">
            <a:avLst/>
          </a:prstGeom>
          <a:noFill/>
          <a:ln/>
        </p:spPr>
        <p:txBody>
          <a:bodyPr wrap="none" lIns="0" tIns="0" rIns="0" bIns="0" rtlCol="0" anchor="t"/>
          <a:lstStyle/>
          <a:p>
            <a:pPr algn="ctr" defTabSz="914400">
              <a:lnSpc>
                <a:spcPts val="2600"/>
              </a:lnSpc>
            </a:pPr>
            <a:r>
              <a:rPr lang="en-US" sz="2050" dirty="0">
                <a:solidFill>
                  <a:srgbClr val="D4D4D1"/>
                </a:solidFill>
                <a:latin typeface="IBM Plex Sans Medium" pitchFamily="34" charset="0"/>
                <a:ea typeface="IBM Plex Sans Medium" pitchFamily="34" charset="-122"/>
                <a:cs typeface="IBM Plex Sans Medium" pitchFamily="34" charset="-120"/>
              </a:rPr>
              <a:t>Feature Extraction</a:t>
            </a:r>
            <a:endParaRPr lang="en-US" sz="2050" dirty="0">
              <a:solidFill>
                <a:prstClr val="black"/>
              </a:solidFill>
              <a:latin typeface="Calibri" panose="020F0502020204030204"/>
            </a:endParaRPr>
          </a:p>
        </p:txBody>
      </p:sp>
      <p:sp>
        <p:nvSpPr>
          <p:cNvPr id="64" name="Text 8">
            <a:extLst>
              <a:ext uri="{FF2B5EF4-FFF2-40B4-BE49-F238E27FC236}">
                <a16:creationId xmlns:a16="http://schemas.microsoft.com/office/drawing/2014/main" id="{8D5EA181-8502-A3E9-208D-FAC355D66CA5}"/>
              </a:ext>
            </a:extLst>
          </p:cNvPr>
          <p:cNvSpPr/>
          <p:nvPr/>
        </p:nvSpPr>
        <p:spPr>
          <a:xfrm>
            <a:off x="5315425" y="4955456"/>
            <a:ext cx="3999548" cy="339804"/>
          </a:xfrm>
          <a:prstGeom prst="rect">
            <a:avLst/>
          </a:prstGeom>
          <a:noFill/>
          <a:ln/>
        </p:spPr>
        <p:txBody>
          <a:bodyPr wrap="none" lIns="0" tIns="0" rIns="0" bIns="0" rtlCol="0" anchor="t"/>
          <a:lstStyle/>
          <a:p>
            <a:pPr algn="ctr" defTabSz="914400">
              <a:lnSpc>
                <a:spcPts val="2650"/>
              </a:lnSpc>
            </a:pPr>
            <a:r>
              <a:rPr lang="en-US" sz="1650" dirty="0">
                <a:solidFill>
                  <a:srgbClr val="D4D4D1"/>
                </a:solidFill>
                <a:latin typeface="Roboto" pitchFamily="34" charset="0"/>
                <a:ea typeface="Roboto" pitchFamily="34" charset="-122"/>
                <a:cs typeface="Roboto" pitchFamily="34" charset="-120"/>
              </a:rPr>
              <a:t>Multiple Conv2D and MaxPooling2D layers</a:t>
            </a:r>
            <a:endParaRPr lang="en-US" sz="1650" dirty="0">
              <a:solidFill>
                <a:prstClr val="black"/>
              </a:solidFill>
              <a:latin typeface="Calibri" panose="020F0502020204030204"/>
            </a:endParaRPr>
          </a:p>
        </p:txBody>
      </p:sp>
      <p:sp>
        <p:nvSpPr>
          <p:cNvPr id="65" name="Shape 9">
            <a:extLst>
              <a:ext uri="{FF2B5EF4-FFF2-40B4-BE49-F238E27FC236}">
                <a16:creationId xmlns:a16="http://schemas.microsoft.com/office/drawing/2014/main" id="{868A562A-9F19-02DD-1E90-86C66964C1BB}"/>
              </a:ext>
            </a:extLst>
          </p:cNvPr>
          <p:cNvSpPr/>
          <p:nvPr/>
        </p:nvSpPr>
        <p:spPr>
          <a:xfrm>
            <a:off x="3322199" y="5484882"/>
            <a:ext cx="7311628" cy="11430"/>
          </a:xfrm>
          <a:prstGeom prst="roundRect">
            <a:avLst>
              <a:gd name="adj" fmla="val 278828"/>
            </a:avLst>
          </a:prstGeom>
          <a:solidFill>
            <a:srgbClr val="61646A"/>
          </a:solidFill>
          <a:ln/>
        </p:spPr>
      </p:sp>
      <p:pic>
        <p:nvPicPr>
          <p:cNvPr id="66" name="Image 6" descr="preencoded.png">
            <a:extLst>
              <a:ext uri="{FF2B5EF4-FFF2-40B4-BE49-F238E27FC236}">
                <a16:creationId xmlns:a16="http://schemas.microsoft.com/office/drawing/2014/main" id="{7D51504E-89F6-59C5-6031-37C76AC67DAA}"/>
              </a:ext>
            </a:extLst>
          </p:cNvPr>
          <p:cNvPicPr>
            <a:picLocks noChangeAspect="1"/>
          </p:cNvPicPr>
          <p:nvPr/>
        </p:nvPicPr>
        <p:blipFill>
          <a:blip r:embed="rId5"/>
          <a:stretch>
            <a:fillRect/>
          </a:stretch>
        </p:blipFill>
        <p:spPr>
          <a:xfrm>
            <a:off x="776287" y="5504140"/>
            <a:ext cx="5091827" cy="957927"/>
          </a:xfrm>
          <a:prstGeom prst="rect">
            <a:avLst/>
          </a:prstGeom>
        </p:spPr>
      </p:pic>
      <p:sp>
        <p:nvSpPr>
          <p:cNvPr id="68" name="Text 10">
            <a:extLst>
              <a:ext uri="{FF2B5EF4-FFF2-40B4-BE49-F238E27FC236}">
                <a16:creationId xmlns:a16="http://schemas.microsoft.com/office/drawing/2014/main" id="{A8C45029-02F3-BD52-A255-0436462F4F0B}"/>
              </a:ext>
            </a:extLst>
          </p:cNvPr>
          <p:cNvSpPr/>
          <p:nvPr/>
        </p:nvSpPr>
        <p:spPr>
          <a:xfrm>
            <a:off x="5607562" y="5562584"/>
            <a:ext cx="2655808" cy="331946"/>
          </a:xfrm>
          <a:prstGeom prst="rect">
            <a:avLst/>
          </a:prstGeom>
          <a:noFill/>
          <a:ln/>
        </p:spPr>
        <p:txBody>
          <a:bodyPr wrap="none" lIns="0" tIns="0" rIns="0" bIns="0" rtlCol="0" anchor="t"/>
          <a:lstStyle/>
          <a:p>
            <a:pPr algn="ctr" defTabSz="914400">
              <a:lnSpc>
                <a:spcPts val="2600"/>
              </a:lnSpc>
            </a:pPr>
            <a:r>
              <a:rPr lang="en-US" sz="2050" dirty="0">
                <a:solidFill>
                  <a:srgbClr val="D4D4D1"/>
                </a:solidFill>
                <a:latin typeface="IBM Plex Sans Medium" pitchFamily="34" charset="0"/>
                <a:ea typeface="IBM Plex Sans Medium" pitchFamily="34" charset="-122"/>
                <a:cs typeface="IBM Plex Sans Medium" pitchFamily="34" charset="-120"/>
              </a:rPr>
              <a:t>Input Processing</a:t>
            </a:r>
            <a:endParaRPr lang="en-US" sz="2050" dirty="0">
              <a:solidFill>
                <a:prstClr val="black"/>
              </a:solidFill>
              <a:latin typeface="Calibri" panose="020F0502020204030204"/>
            </a:endParaRPr>
          </a:p>
        </p:txBody>
      </p:sp>
      <p:sp>
        <p:nvSpPr>
          <p:cNvPr id="69" name="Text 11">
            <a:extLst>
              <a:ext uri="{FF2B5EF4-FFF2-40B4-BE49-F238E27FC236}">
                <a16:creationId xmlns:a16="http://schemas.microsoft.com/office/drawing/2014/main" id="{E53A4E3F-30EA-6B17-0436-5F17B7D16338}"/>
              </a:ext>
            </a:extLst>
          </p:cNvPr>
          <p:cNvSpPr/>
          <p:nvPr/>
        </p:nvSpPr>
        <p:spPr>
          <a:xfrm>
            <a:off x="5884333" y="5861719"/>
            <a:ext cx="4351973" cy="339804"/>
          </a:xfrm>
          <a:prstGeom prst="rect">
            <a:avLst/>
          </a:prstGeom>
          <a:noFill/>
          <a:ln/>
        </p:spPr>
        <p:txBody>
          <a:bodyPr wrap="none" lIns="0" tIns="0" rIns="0" bIns="0" rtlCol="0" anchor="t"/>
          <a:lstStyle/>
          <a:p>
            <a:pPr algn="ctr" defTabSz="914400">
              <a:lnSpc>
                <a:spcPts val="2650"/>
              </a:lnSpc>
            </a:pPr>
            <a:r>
              <a:rPr lang="en-US" sz="1650" dirty="0">
                <a:solidFill>
                  <a:srgbClr val="D4D4D1"/>
                </a:solidFill>
                <a:latin typeface="Roboto" pitchFamily="34" charset="0"/>
                <a:ea typeface="Roboto" pitchFamily="34" charset="-122"/>
                <a:cs typeface="Roboto" pitchFamily="34" charset="-120"/>
              </a:rPr>
              <a:t>Rescaling layer for normalization (180×180×3)</a:t>
            </a:r>
            <a:endParaRPr lang="en-US" sz="1650" dirty="0">
              <a:solidFill>
                <a:prstClr val="black"/>
              </a:solidFill>
              <a:latin typeface="Calibri" panose="020F0502020204030204"/>
            </a:endParaRPr>
          </a:p>
        </p:txBody>
      </p:sp>
      <p:sp>
        <p:nvSpPr>
          <p:cNvPr id="72" name="TextBox 71">
            <a:extLst>
              <a:ext uri="{FF2B5EF4-FFF2-40B4-BE49-F238E27FC236}">
                <a16:creationId xmlns:a16="http://schemas.microsoft.com/office/drawing/2014/main" id="{E631D27F-9A11-12DC-ABFC-2926A1E9AC72}"/>
              </a:ext>
            </a:extLst>
          </p:cNvPr>
          <p:cNvSpPr txBox="1"/>
          <p:nvPr/>
        </p:nvSpPr>
        <p:spPr>
          <a:xfrm>
            <a:off x="390525" y="1427257"/>
            <a:ext cx="11363325" cy="1101455"/>
          </a:xfrm>
          <a:prstGeom prst="rect">
            <a:avLst/>
          </a:prstGeom>
          <a:noFill/>
        </p:spPr>
        <p:txBody>
          <a:bodyPr wrap="square">
            <a:spAutoFit/>
          </a:bodyPr>
          <a:lstStyle/>
          <a:p>
            <a:pPr marL="0" indent="0" algn="l">
              <a:lnSpc>
                <a:spcPts val="2650"/>
              </a:lnSpc>
              <a:buNone/>
            </a:pPr>
            <a:r>
              <a:rPr lang="en-US" sz="1800" dirty="0">
                <a:solidFill>
                  <a:srgbClr val="D4D4D1"/>
                </a:solidFill>
                <a:latin typeface="Roboto" pitchFamily="34" charset="0"/>
                <a:ea typeface="Roboto" pitchFamily="34" charset="-122"/>
                <a:cs typeface="Roboto" pitchFamily="34" charset="-120"/>
              </a:rPr>
              <a:t>The model contains 3,989,285 trainable parameters (15.22 MB) organized in a sequential architecture. It uses </a:t>
            </a:r>
            <a:r>
              <a:rPr lang="en-US" sz="1800" dirty="0" err="1">
                <a:solidFill>
                  <a:srgbClr val="D4D4D1"/>
                </a:solidFill>
                <a:latin typeface="Roboto" pitchFamily="34" charset="0"/>
                <a:ea typeface="Roboto" pitchFamily="34" charset="-122"/>
                <a:cs typeface="Roboto" pitchFamily="34" charset="-120"/>
              </a:rPr>
              <a:t>ReLU</a:t>
            </a:r>
            <a:r>
              <a:rPr lang="en-US" sz="1800" dirty="0">
                <a:solidFill>
                  <a:srgbClr val="D4D4D1"/>
                </a:solidFill>
                <a:latin typeface="Roboto" pitchFamily="34" charset="0"/>
                <a:ea typeface="Roboto" pitchFamily="34" charset="-122"/>
                <a:cs typeface="Roboto" pitchFamily="34" charset="-120"/>
              </a:rPr>
              <a:t> activation in convolutional layers to extract features, followed by pooling layers to reduce dimensions while preserving important information.</a:t>
            </a:r>
            <a:endParaRPr lang="en-US" sz="1800" dirty="0"/>
          </a:p>
        </p:txBody>
      </p:sp>
      <mc:AlternateContent xmlns:mc="http://schemas.openxmlformats.org/markup-compatibility/2006">
        <mc:Choice xmlns:am3d="http://schemas.microsoft.com/office/drawing/2017/model3d" Requires="am3d">
          <p:graphicFrame>
            <p:nvGraphicFramePr>
              <p:cNvPr id="73" name="3D Model 72" descr="Bluebonnet Flower">
                <a:extLst>
                  <a:ext uri="{FF2B5EF4-FFF2-40B4-BE49-F238E27FC236}">
                    <a16:creationId xmlns:a16="http://schemas.microsoft.com/office/drawing/2014/main" id="{63EDA318-4D82-CB26-6551-626D87BB1D54}"/>
                  </a:ext>
                </a:extLst>
              </p:cNvPr>
              <p:cNvGraphicFramePr>
                <a:graphicFrameLocks noChangeAspect="1"/>
              </p:cNvGraphicFramePr>
              <p:nvPr>
                <p:extLst>
                  <p:ext uri="{D42A27DB-BD31-4B8C-83A1-F6EECF244321}">
                    <p14:modId xmlns:p14="http://schemas.microsoft.com/office/powerpoint/2010/main" val="2600152882"/>
                  </p:ext>
                </p:extLst>
              </p:nvPr>
            </p:nvGraphicFramePr>
            <p:xfrm>
              <a:off x="673878" y="3063739"/>
              <a:ext cx="569048" cy="1498496"/>
            </p:xfrm>
            <a:graphic>
              <a:graphicData uri="http://schemas.microsoft.com/office/drawing/2017/model3d">
                <am3d:model3d r:embed="rId6">
                  <am3d:spPr>
                    <a:xfrm>
                      <a:off x="0" y="0"/>
                      <a:ext cx="569048" cy="1498496"/>
                    </a:xfrm>
                    <a:prstGeom prst="rect">
                      <a:avLst/>
                    </a:prstGeom>
                  </am3d:spPr>
                  <am3d:camera>
                    <am3d:pos x="0" y="0" z="52764480"/>
                    <am3d:up dx="0" dy="36000000" dz="0"/>
                    <am3d:lookAt x="0" y="0" z="0"/>
                    <am3d:perspective fov="2700000"/>
                  </am3d:camera>
                  <am3d:trans>
                    <am3d:meterPerModelUnit n="659630" d="1000000"/>
                    <am3d:preTrans dx="68061" dy="-17998289" dz="-88286"/>
                    <am3d:scale>
                      <am3d:sx n="1000000" d="1000000"/>
                      <am3d:sy n="1000000" d="1000000"/>
                      <am3d:sz n="1000000" d="1000000"/>
                    </am3d:scale>
                    <am3d:rot ax="8514178" ay="-1708262" az="-9570431"/>
                    <am3d:postTrans dx="0" dy="0" dz="0"/>
                  </am3d:trans>
                  <am3d:raster rName="Office3DRenderer" rVer="16.0.8326">
                    <am3d:blip r:embed="rId7"/>
                  </am3d:raster>
                  <am3d:objViewport viewportSz="16692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3" name="3D Model 72" descr="Bluebonnet Flower">
                <a:extLst>
                  <a:ext uri="{FF2B5EF4-FFF2-40B4-BE49-F238E27FC236}">
                    <a16:creationId xmlns:a16="http://schemas.microsoft.com/office/drawing/2014/main" id="{63EDA318-4D82-CB26-6551-626D87BB1D54}"/>
                  </a:ext>
                </a:extLst>
              </p:cNvPr>
              <p:cNvPicPr>
                <a:picLocks noGrp="1" noRot="1" noChangeAspect="1" noMove="1" noResize="1" noEditPoints="1" noAdjustHandles="1" noChangeArrowheads="1" noChangeShapeType="1" noCrop="1"/>
              </p:cNvPicPr>
              <p:nvPr/>
            </p:nvPicPr>
            <p:blipFill>
              <a:blip r:embed="rId7"/>
              <a:stretch>
                <a:fillRect/>
              </a:stretch>
            </p:blipFill>
            <p:spPr>
              <a:xfrm>
                <a:off x="673878" y="3063739"/>
                <a:ext cx="569048" cy="1498496"/>
              </a:xfrm>
              <a:prstGeom prst="rect">
                <a:avLst/>
              </a:prstGeom>
            </p:spPr>
          </p:pic>
        </mc:Fallback>
      </mc:AlternateContent>
    </p:spTree>
    <p:extLst>
      <p:ext uri="{BB962C8B-B14F-4D97-AF65-F5344CB8AC3E}">
        <p14:creationId xmlns:p14="http://schemas.microsoft.com/office/powerpoint/2010/main" val="203052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89F6023F-1852-6EDF-2218-9FB10FAC99A3}"/>
              </a:ext>
            </a:extLst>
          </p:cNvPr>
          <p:cNvSpPr/>
          <p:nvPr/>
        </p:nvSpPr>
        <p:spPr>
          <a:xfrm>
            <a:off x="304801" y="622243"/>
            <a:ext cx="11096624" cy="521619"/>
          </a:xfrm>
          <a:prstGeom prst="rect">
            <a:avLst/>
          </a:prstGeom>
          <a:ln/>
        </p:spPr>
        <p:style>
          <a:lnRef idx="1">
            <a:schemeClr val="accent3"/>
          </a:lnRef>
          <a:fillRef idx="2">
            <a:schemeClr val="accent3"/>
          </a:fillRef>
          <a:effectRef idx="1">
            <a:schemeClr val="accent3"/>
          </a:effectRef>
          <a:fontRef idx="minor">
            <a:schemeClr val="dk1"/>
          </a:fontRef>
        </p:style>
        <p:txBody>
          <a:bodyPr wrap="none" lIns="0" tIns="0" rIns="0" bIns="0" rtlCol="0" anchor="t"/>
          <a:lstStyle/>
          <a:p>
            <a:pPr marL="0" indent="0" algn="ctr">
              <a:lnSpc>
                <a:spcPts val="4400"/>
              </a:lnSpc>
              <a:buNone/>
            </a:pPr>
            <a:r>
              <a:rPr lang="en-US" sz="4000" dirty="0">
                <a:solidFill>
                  <a:schemeClr val="bg1"/>
                </a:solidFill>
                <a:latin typeface="Algerian" panose="04020705040A02060702" pitchFamily="82" charset="0"/>
                <a:ea typeface="IBM Plex Sans Medium" pitchFamily="34" charset="-122"/>
                <a:cs typeface="IBM Plex Sans Medium" pitchFamily="34" charset="-120"/>
              </a:rPr>
              <a:t>Conclusion and Future Improvements</a:t>
            </a:r>
            <a:endParaRPr lang="en-US" sz="4000" dirty="0">
              <a:solidFill>
                <a:schemeClr val="bg1"/>
              </a:solidFill>
              <a:latin typeface="Algerian" panose="04020705040A02060702" pitchFamily="82" charset="0"/>
            </a:endParaRPr>
          </a:p>
        </p:txBody>
      </p:sp>
      <p:pic>
        <p:nvPicPr>
          <p:cNvPr id="4" name="Image 1" descr="preencoded.png">
            <a:extLst>
              <a:ext uri="{FF2B5EF4-FFF2-40B4-BE49-F238E27FC236}">
                <a16:creationId xmlns:a16="http://schemas.microsoft.com/office/drawing/2014/main" id="{4C2C7CB5-01E7-0A31-C1DE-16BEF2F08FE8}"/>
              </a:ext>
            </a:extLst>
          </p:cNvPr>
          <p:cNvPicPr>
            <a:picLocks noChangeAspect="1"/>
          </p:cNvPicPr>
          <p:nvPr/>
        </p:nvPicPr>
        <p:blipFill>
          <a:blip r:embed="rId2"/>
          <a:stretch>
            <a:fillRect/>
          </a:stretch>
        </p:blipFill>
        <p:spPr>
          <a:xfrm>
            <a:off x="699216" y="1564730"/>
            <a:ext cx="709443" cy="1018721"/>
          </a:xfrm>
          <a:prstGeom prst="rect">
            <a:avLst/>
          </a:prstGeom>
        </p:spPr>
      </p:pic>
      <p:sp>
        <p:nvSpPr>
          <p:cNvPr id="5" name="Text 1">
            <a:extLst>
              <a:ext uri="{FF2B5EF4-FFF2-40B4-BE49-F238E27FC236}">
                <a16:creationId xmlns:a16="http://schemas.microsoft.com/office/drawing/2014/main" id="{BB416CB1-CFC1-92B6-232F-168C0B84445F}"/>
              </a:ext>
            </a:extLst>
          </p:cNvPr>
          <p:cNvSpPr/>
          <p:nvPr/>
        </p:nvSpPr>
        <p:spPr>
          <a:xfrm>
            <a:off x="1053936" y="1688141"/>
            <a:ext cx="2370769" cy="260699"/>
          </a:xfrm>
          <a:prstGeom prst="rect">
            <a:avLst/>
          </a:prstGeom>
          <a:noFill/>
          <a:ln/>
        </p:spPr>
        <p:txBody>
          <a:bodyPr wrap="none" lIns="0" tIns="0" rIns="0" bIns="0" rtlCol="0" anchor="t"/>
          <a:lstStyle/>
          <a:p>
            <a:pPr marL="0" indent="0" algn="ctr">
              <a:lnSpc>
                <a:spcPts val="2200"/>
              </a:lnSpc>
              <a:buNone/>
            </a:pPr>
            <a:r>
              <a:rPr lang="en-US" sz="1750" b="1" dirty="0">
                <a:solidFill>
                  <a:srgbClr val="D4D4D1"/>
                </a:solidFill>
                <a:latin typeface="IBM Plex Sans Medium" pitchFamily="34" charset="0"/>
                <a:ea typeface="IBM Plex Sans Medium" pitchFamily="34" charset="-122"/>
                <a:cs typeface="IBM Plex Sans Medium" pitchFamily="34" charset="-120"/>
              </a:rPr>
              <a:t>Achievements</a:t>
            </a:r>
            <a:endParaRPr lang="en-US" sz="1750" b="1" dirty="0"/>
          </a:p>
        </p:txBody>
      </p:sp>
      <p:sp>
        <p:nvSpPr>
          <p:cNvPr id="6" name="Text 2">
            <a:extLst>
              <a:ext uri="{FF2B5EF4-FFF2-40B4-BE49-F238E27FC236}">
                <a16:creationId xmlns:a16="http://schemas.microsoft.com/office/drawing/2014/main" id="{E31AFF50-3366-815F-5D17-4DC499CA64A6}"/>
              </a:ext>
            </a:extLst>
          </p:cNvPr>
          <p:cNvSpPr/>
          <p:nvPr/>
        </p:nvSpPr>
        <p:spPr>
          <a:xfrm>
            <a:off x="1408658" y="1960007"/>
            <a:ext cx="9364117" cy="534250"/>
          </a:xfrm>
          <a:prstGeom prst="rect">
            <a:avLst/>
          </a:prstGeom>
          <a:noFill/>
          <a:ln/>
        </p:spPr>
        <p:txBody>
          <a:bodyPr wrap="square" lIns="0" tIns="0" rIns="0" bIns="0" rtlCol="0" anchor="t"/>
          <a:lstStyle/>
          <a:p>
            <a:pPr marL="0" indent="0" algn="ctr">
              <a:lnSpc>
                <a:spcPts val="2250"/>
              </a:lnSpc>
              <a:buNone/>
            </a:pPr>
            <a:r>
              <a:rPr lang="en-US" sz="1400" dirty="0">
                <a:solidFill>
                  <a:srgbClr val="D4D4D1"/>
                </a:solidFill>
                <a:latin typeface="Roboto" pitchFamily="34" charset="0"/>
                <a:ea typeface="Roboto" pitchFamily="34" charset="-122"/>
                <a:cs typeface="Roboto" pitchFamily="34" charset="-120"/>
              </a:rPr>
              <a:t>Successfully implemented a CNN model achieving 81.58% test accuracy on a balanced dataset of 5 flower classes</a:t>
            </a:r>
            <a:endParaRPr lang="en-US" sz="1400" dirty="0"/>
          </a:p>
        </p:txBody>
      </p:sp>
      <p:pic>
        <p:nvPicPr>
          <p:cNvPr id="7" name="Image 2" descr="preencoded.png">
            <a:extLst>
              <a:ext uri="{FF2B5EF4-FFF2-40B4-BE49-F238E27FC236}">
                <a16:creationId xmlns:a16="http://schemas.microsoft.com/office/drawing/2014/main" id="{68E58FE7-812C-F6A3-E070-AF6B5E52F93B}"/>
              </a:ext>
            </a:extLst>
          </p:cNvPr>
          <p:cNvPicPr>
            <a:picLocks noChangeAspect="1"/>
          </p:cNvPicPr>
          <p:nvPr/>
        </p:nvPicPr>
        <p:blipFill>
          <a:blip r:embed="rId3"/>
          <a:stretch>
            <a:fillRect/>
          </a:stretch>
        </p:blipFill>
        <p:spPr>
          <a:xfrm>
            <a:off x="699216" y="2635168"/>
            <a:ext cx="709443" cy="1173252"/>
          </a:xfrm>
          <a:prstGeom prst="rect">
            <a:avLst/>
          </a:prstGeom>
        </p:spPr>
      </p:pic>
      <p:sp>
        <p:nvSpPr>
          <p:cNvPr id="8" name="Text 3">
            <a:extLst>
              <a:ext uri="{FF2B5EF4-FFF2-40B4-BE49-F238E27FC236}">
                <a16:creationId xmlns:a16="http://schemas.microsoft.com/office/drawing/2014/main" id="{C4C3B590-D6F9-88C0-DC08-F2B18A488BCD}"/>
              </a:ext>
            </a:extLst>
          </p:cNvPr>
          <p:cNvSpPr/>
          <p:nvPr/>
        </p:nvSpPr>
        <p:spPr>
          <a:xfrm>
            <a:off x="789031" y="2817341"/>
            <a:ext cx="2370769" cy="260699"/>
          </a:xfrm>
          <a:prstGeom prst="rect">
            <a:avLst/>
          </a:prstGeom>
          <a:noFill/>
          <a:ln/>
        </p:spPr>
        <p:txBody>
          <a:bodyPr wrap="none" lIns="0" tIns="0" rIns="0" bIns="0" rtlCol="0" anchor="t"/>
          <a:lstStyle/>
          <a:p>
            <a:pPr marL="0" indent="0" algn="ctr">
              <a:lnSpc>
                <a:spcPts val="2200"/>
              </a:lnSpc>
              <a:buNone/>
            </a:pPr>
            <a:r>
              <a:rPr lang="en-US" sz="1750" b="1" dirty="0">
                <a:solidFill>
                  <a:srgbClr val="D4D4D1"/>
                </a:solidFill>
                <a:latin typeface="IBM Plex Sans Medium" pitchFamily="34" charset="0"/>
                <a:ea typeface="IBM Plex Sans Medium" pitchFamily="34" charset="-122"/>
                <a:cs typeface="IBM Plex Sans Medium" pitchFamily="34" charset="-120"/>
              </a:rPr>
              <a:t>Insights</a:t>
            </a:r>
            <a:endParaRPr lang="en-US" sz="1750" b="1" dirty="0"/>
          </a:p>
        </p:txBody>
      </p:sp>
      <p:sp>
        <p:nvSpPr>
          <p:cNvPr id="9" name="Text 4">
            <a:extLst>
              <a:ext uri="{FF2B5EF4-FFF2-40B4-BE49-F238E27FC236}">
                <a16:creationId xmlns:a16="http://schemas.microsoft.com/office/drawing/2014/main" id="{ADDF0F60-F046-E6F3-C73C-799464B1A5D9}"/>
              </a:ext>
            </a:extLst>
          </p:cNvPr>
          <p:cNvSpPr/>
          <p:nvPr/>
        </p:nvSpPr>
        <p:spPr>
          <a:xfrm>
            <a:off x="1484860" y="3099018"/>
            <a:ext cx="9364117" cy="653720"/>
          </a:xfrm>
          <a:prstGeom prst="rect">
            <a:avLst/>
          </a:prstGeom>
          <a:noFill/>
          <a:ln/>
        </p:spPr>
        <p:txBody>
          <a:bodyPr wrap="square" lIns="0" tIns="0" rIns="0" bIns="0" rtlCol="0" anchor="t"/>
          <a:lstStyle/>
          <a:p>
            <a:pPr marL="0" indent="0" algn="ctr">
              <a:lnSpc>
                <a:spcPts val="2250"/>
              </a:lnSpc>
              <a:buNone/>
            </a:pPr>
            <a:r>
              <a:rPr lang="en-US" sz="1400" dirty="0">
                <a:solidFill>
                  <a:srgbClr val="D4D4D1"/>
                </a:solidFill>
                <a:latin typeface="Roboto" pitchFamily="34" charset="0"/>
                <a:ea typeface="Roboto" pitchFamily="34" charset="-122"/>
                <a:cs typeface="Roboto" pitchFamily="34" charset="-120"/>
              </a:rPr>
              <a:t>Identified class-specific performance variations with sunflowers being most accurately classified (0.94 F1-score) and lily presenting the greatest challenge (0.69 F1-score)</a:t>
            </a:r>
            <a:endParaRPr lang="en-US" sz="1400" dirty="0"/>
          </a:p>
        </p:txBody>
      </p:sp>
      <p:pic>
        <p:nvPicPr>
          <p:cNvPr id="10" name="Image 3" descr="preencoded.png">
            <a:extLst>
              <a:ext uri="{FF2B5EF4-FFF2-40B4-BE49-F238E27FC236}">
                <a16:creationId xmlns:a16="http://schemas.microsoft.com/office/drawing/2014/main" id="{F399D6F9-BBD6-0DAF-6A08-7B501196971D}"/>
              </a:ext>
            </a:extLst>
          </p:cNvPr>
          <p:cNvPicPr>
            <a:picLocks noChangeAspect="1"/>
          </p:cNvPicPr>
          <p:nvPr/>
        </p:nvPicPr>
        <p:blipFill>
          <a:blip r:embed="rId4"/>
          <a:stretch>
            <a:fillRect/>
          </a:stretch>
        </p:blipFill>
        <p:spPr>
          <a:xfrm>
            <a:off x="699216" y="3844653"/>
            <a:ext cx="709443" cy="1257461"/>
          </a:xfrm>
          <a:prstGeom prst="rect">
            <a:avLst/>
          </a:prstGeom>
        </p:spPr>
      </p:pic>
      <p:sp>
        <p:nvSpPr>
          <p:cNvPr id="11" name="Text 5">
            <a:extLst>
              <a:ext uri="{FF2B5EF4-FFF2-40B4-BE49-F238E27FC236}">
                <a16:creationId xmlns:a16="http://schemas.microsoft.com/office/drawing/2014/main" id="{4711E6A7-AD94-E9BF-A186-0460026F0FDB}"/>
              </a:ext>
            </a:extLst>
          </p:cNvPr>
          <p:cNvSpPr/>
          <p:nvPr/>
        </p:nvSpPr>
        <p:spPr>
          <a:xfrm>
            <a:off x="1408658" y="4042310"/>
            <a:ext cx="2633867" cy="260699"/>
          </a:xfrm>
          <a:prstGeom prst="rect">
            <a:avLst/>
          </a:prstGeom>
          <a:noFill/>
          <a:ln/>
        </p:spPr>
        <p:txBody>
          <a:bodyPr wrap="none" lIns="0" tIns="0" rIns="0" bIns="0" rtlCol="0" anchor="t"/>
          <a:lstStyle/>
          <a:p>
            <a:pPr marL="0" indent="0" algn="ctr">
              <a:lnSpc>
                <a:spcPts val="2200"/>
              </a:lnSpc>
              <a:buNone/>
            </a:pPr>
            <a:r>
              <a:rPr lang="en-US" sz="1750" b="1" dirty="0">
                <a:solidFill>
                  <a:srgbClr val="D4D4D1"/>
                </a:solidFill>
                <a:latin typeface="IBM Plex Sans Medium" pitchFamily="34" charset="0"/>
                <a:ea typeface="IBM Plex Sans Medium" pitchFamily="34" charset="-122"/>
                <a:cs typeface="IBM Plex Sans Medium" pitchFamily="34" charset="-120"/>
              </a:rPr>
              <a:t>Potential Improvements</a:t>
            </a:r>
            <a:endParaRPr lang="en-US" sz="1750" b="1" dirty="0"/>
          </a:p>
        </p:txBody>
      </p:sp>
      <p:sp>
        <p:nvSpPr>
          <p:cNvPr id="12" name="Text 6">
            <a:extLst>
              <a:ext uri="{FF2B5EF4-FFF2-40B4-BE49-F238E27FC236}">
                <a16:creationId xmlns:a16="http://schemas.microsoft.com/office/drawing/2014/main" id="{8DE4539A-A951-0FC2-906C-AA96740FFC2D}"/>
              </a:ext>
            </a:extLst>
          </p:cNvPr>
          <p:cNvSpPr/>
          <p:nvPr/>
        </p:nvSpPr>
        <p:spPr>
          <a:xfrm>
            <a:off x="1408658" y="4340379"/>
            <a:ext cx="9573666" cy="534250"/>
          </a:xfrm>
          <a:prstGeom prst="rect">
            <a:avLst/>
          </a:prstGeom>
          <a:noFill/>
          <a:ln/>
        </p:spPr>
        <p:txBody>
          <a:bodyPr wrap="square" lIns="0" tIns="0" rIns="0" bIns="0" rtlCol="0" anchor="t"/>
          <a:lstStyle/>
          <a:p>
            <a:pPr marL="0" indent="0" algn="ctr">
              <a:lnSpc>
                <a:spcPts val="2250"/>
              </a:lnSpc>
              <a:buNone/>
            </a:pPr>
            <a:r>
              <a:rPr lang="en-US" sz="1400" dirty="0">
                <a:solidFill>
                  <a:srgbClr val="D4D4D1"/>
                </a:solidFill>
                <a:latin typeface="Roboto" pitchFamily="34" charset="0"/>
                <a:ea typeface="Roboto" pitchFamily="34" charset="-122"/>
                <a:cs typeface="Roboto" pitchFamily="34" charset="-120"/>
              </a:rPr>
              <a:t>Future work could focus on enhancing lily classification through targeted data augmentation, feature engineering or transfer learning with pre-trained models</a:t>
            </a:r>
            <a:endParaRPr lang="en-US" sz="1400" dirty="0"/>
          </a:p>
        </p:txBody>
      </p:sp>
      <p:pic>
        <p:nvPicPr>
          <p:cNvPr id="13" name="Image 4" descr="preencoded.png">
            <a:extLst>
              <a:ext uri="{FF2B5EF4-FFF2-40B4-BE49-F238E27FC236}">
                <a16:creationId xmlns:a16="http://schemas.microsoft.com/office/drawing/2014/main" id="{4DFC2228-AD22-4AA8-3E3E-41C98EF56900}"/>
              </a:ext>
            </a:extLst>
          </p:cNvPr>
          <p:cNvPicPr>
            <a:picLocks noChangeAspect="1"/>
          </p:cNvPicPr>
          <p:nvPr/>
        </p:nvPicPr>
        <p:blipFill>
          <a:blip r:embed="rId5"/>
          <a:stretch>
            <a:fillRect/>
          </a:stretch>
        </p:blipFill>
        <p:spPr>
          <a:xfrm>
            <a:off x="699215" y="5127671"/>
            <a:ext cx="709443" cy="1203450"/>
          </a:xfrm>
          <a:prstGeom prst="rect">
            <a:avLst/>
          </a:prstGeom>
        </p:spPr>
      </p:pic>
      <p:sp>
        <p:nvSpPr>
          <p:cNvPr id="14" name="Text 7">
            <a:extLst>
              <a:ext uri="{FF2B5EF4-FFF2-40B4-BE49-F238E27FC236}">
                <a16:creationId xmlns:a16="http://schemas.microsoft.com/office/drawing/2014/main" id="{09C6930D-0BEF-EE6F-7EB0-CC40A0242ABB}"/>
              </a:ext>
            </a:extLst>
          </p:cNvPr>
          <p:cNvSpPr/>
          <p:nvPr/>
        </p:nvSpPr>
        <p:spPr>
          <a:xfrm>
            <a:off x="941431" y="5299771"/>
            <a:ext cx="2370769" cy="260699"/>
          </a:xfrm>
          <a:prstGeom prst="rect">
            <a:avLst/>
          </a:prstGeom>
          <a:noFill/>
          <a:ln/>
        </p:spPr>
        <p:txBody>
          <a:bodyPr wrap="none" lIns="0" tIns="0" rIns="0" bIns="0" rtlCol="0" anchor="t"/>
          <a:lstStyle/>
          <a:p>
            <a:pPr marL="0" indent="0" algn="ctr">
              <a:lnSpc>
                <a:spcPts val="2200"/>
              </a:lnSpc>
              <a:buNone/>
            </a:pPr>
            <a:r>
              <a:rPr lang="en-US" sz="1750" b="1" dirty="0">
                <a:solidFill>
                  <a:srgbClr val="D4D4D1"/>
                </a:solidFill>
                <a:latin typeface="IBM Plex Sans Medium" pitchFamily="34" charset="0"/>
                <a:ea typeface="IBM Plex Sans Medium" pitchFamily="34" charset="-122"/>
                <a:cs typeface="IBM Plex Sans Medium" pitchFamily="34" charset="-120"/>
              </a:rPr>
              <a:t>Applications</a:t>
            </a:r>
            <a:endParaRPr lang="en-US" sz="1750" b="1" dirty="0"/>
          </a:p>
        </p:txBody>
      </p:sp>
      <p:sp>
        <p:nvSpPr>
          <p:cNvPr id="15" name="Text 8">
            <a:extLst>
              <a:ext uri="{FF2B5EF4-FFF2-40B4-BE49-F238E27FC236}">
                <a16:creationId xmlns:a16="http://schemas.microsoft.com/office/drawing/2014/main" id="{98D61EF4-7C00-8A21-5C05-9B4E0E59605B}"/>
              </a:ext>
            </a:extLst>
          </p:cNvPr>
          <p:cNvSpPr/>
          <p:nvPr/>
        </p:nvSpPr>
        <p:spPr>
          <a:xfrm>
            <a:off x="1484860" y="5560470"/>
            <a:ext cx="9287915" cy="534250"/>
          </a:xfrm>
          <a:prstGeom prst="rect">
            <a:avLst/>
          </a:prstGeom>
          <a:noFill/>
          <a:ln/>
        </p:spPr>
        <p:txBody>
          <a:bodyPr wrap="square" lIns="0" tIns="0" rIns="0" bIns="0" rtlCol="0" anchor="t"/>
          <a:lstStyle/>
          <a:p>
            <a:pPr marL="0" indent="0" algn="ctr">
              <a:lnSpc>
                <a:spcPts val="2250"/>
              </a:lnSpc>
              <a:buNone/>
            </a:pPr>
            <a:r>
              <a:rPr lang="en-US" sz="1400" dirty="0">
                <a:solidFill>
                  <a:srgbClr val="D4D4D1"/>
                </a:solidFill>
                <a:latin typeface="Roboto" pitchFamily="34" charset="0"/>
                <a:ea typeface="Roboto" pitchFamily="34" charset="-122"/>
                <a:cs typeface="Roboto" pitchFamily="34" charset="-120"/>
              </a:rPr>
              <a:t>The model demonstrates practical applications in botanical research, educational tools and plant identification apps</a:t>
            </a:r>
            <a:endParaRPr lang="en-US" sz="1400" dirty="0"/>
          </a:p>
        </p:txBody>
      </p:sp>
    </p:spTree>
    <p:extLst>
      <p:ext uri="{BB962C8B-B14F-4D97-AF65-F5344CB8AC3E}">
        <p14:creationId xmlns:p14="http://schemas.microsoft.com/office/powerpoint/2010/main" val="1558139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74497-6D31-48F4-5582-CCE35BD885B5}"/>
              </a:ext>
            </a:extLst>
          </p:cNvPr>
          <p:cNvSpPr>
            <a:spLocks noGrp="1"/>
          </p:cNvSpPr>
          <p:nvPr>
            <p:ph type="title"/>
          </p:nvPr>
        </p:nvSpPr>
        <p:spPr>
          <a:xfrm>
            <a:off x="1841500" y="561975"/>
            <a:ext cx="8509000" cy="771524"/>
          </a:xfrm>
        </p:spPr>
        <p:style>
          <a:lnRef idx="1">
            <a:schemeClr val="accent3"/>
          </a:lnRef>
          <a:fillRef idx="2">
            <a:schemeClr val="accent3"/>
          </a:fillRef>
          <a:effectRef idx="1">
            <a:schemeClr val="accent3"/>
          </a:effectRef>
          <a:fontRef idx="minor">
            <a:schemeClr val="dk1"/>
          </a:fontRef>
        </p:style>
        <p:txBody>
          <a:bodyPr>
            <a:normAutofit/>
          </a:bodyPr>
          <a:lstStyle/>
          <a:p>
            <a:r>
              <a:rPr lang="en-US" sz="4000" b="0" dirty="0">
                <a:latin typeface="Algerian" panose="04020705040A02060702" pitchFamily="82" charset="0"/>
              </a:rPr>
              <a:t>INTRODUCTION</a:t>
            </a:r>
          </a:p>
        </p:txBody>
      </p:sp>
      <p:sp>
        <p:nvSpPr>
          <p:cNvPr id="6" name="TextBox 5">
            <a:extLst>
              <a:ext uri="{FF2B5EF4-FFF2-40B4-BE49-F238E27FC236}">
                <a16:creationId xmlns:a16="http://schemas.microsoft.com/office/drawing/2014/main" id="{9612837B-713C-1132-7077-F69B84EA150E}"/>
              </a:ext>
            </a:extLst>
          </p:cNvPr>
          <p:cNvSpPr txBox="1"/>
          <p:nvPr/>
        </p:nvSpPr>
        <p:spPr>
          <a:xfrm>
            <a:off x="551937" y="1590674"/>
            <a:ext cx="11278626" cy="3816429"/>
          </a:xfrm>
          <a:prstGeom prst="rect">
            <a:avLst/>
          </a:prstGeom>
          <a:noFill/>
        </p:spPr>
        <p:txBody>
          <a:bodyPr wrap="square">
            <a:spAutoFit/>
          </a:bodyPr>
          <a:lstStyle/>
          <a:p>
            <a:pPr marL="285750" indent="-285750">
              <a:buFont typeface="Wingdings" panose="05000000000000000000" pitchFamily="2" charset="2"/>
              <a:buChar char="v"/>
            </a:pPr>
            <a:r>
              <a:rPr lang="en-US" sz="2200" dirty="0">
                <a:solidFill>
                  <a:srgbClr val="D4D4D1"/>
                </a:solidFill>
                <a:ea typeface="Roboto" pitchFamily="34" charset="-122"/>
                <a:cs typeface="Roboto" pitchFamily="34" charset="-120"/>
              </a:rPr>
              <a:t>This project demonstrates a Computer Vision-based multi-class image classification system designed to recognize five different types of flowers using Convolutional Neural Networks(CNN).</a:t>
            </a:r>
          </a:p>
          <a:p>
            <a:pPr marL="285750" indent="-285750">
              <a:buFont typeface="Wingdings" panose="05000000000000000000" pitchFamily="2" charset="2"/>
              <a:buChar char="v"/>
            </a:pPr>
            <a:r>
              <a:rPr lang="en-US" sz="2200" dirty="0">
                <a:solidFill>
                  <a:srgbClr val="D4D4D1"/>
                </a:solidFill>
                <a:ea typeface="Roboto" pitchFamily="34" charset="-122"/>
                <a:cs typeface="Roboto" pitchFamily="34" charset="-120"/>
              </a:rPr>
              <a:t>The project showcases the practical application of CNN architecture for image recognition tasks in a balanced dataset of 5,000 flower images.</a:t>
            </a:r>
          </a:p>
          <a:p>
            <a:pPr marL="285750" indent="-285750">
              <a:buFont typeface="Wingdings" panose="05000000000000000000" pitchFamily="2" charset="2"/>
              <a:buChar char="v"/>
            </a:pPr>
            <a:r>
              <a:rPr lang="en-US" sz="2200" dirty="0">
                <a:solidFill>
                  <a:srgbClr val="D4D4D1"/>
                </a:solidFill>
                <a:ea typeface="Roboto" pitchFamily="34" charset="-122"/>
                <a:cs typeface="Roboto" pitchFamily="34" charset="-120"/>
              </a:rPr>
              <a:t>The system classifies Lily, Lotus, Sunflower, Orchid and Tulip flowers using computer vision and deep learning techniques. </a:t>
            </a:r>
          </a:p>
          <a:p>
            <a:pPr marL="285750" indent="-285750">
              <a:buFont typeface="Wingdings" panose="05000000000000000000" pitchFamily="2" charset="2"/>
              <a:buChar char="v"/>
            </a:pPr>
            <a:r>
              <a:rPr lang="en-US" sz="2200" dirty="0">
                <a:solidFill>
                  <a:srgbClr val="D4D4D1"/>
                </a:solidFill>
                <a:ea typeface="Roboto" pitchFamily="34" charset="-122"/>
                <a:cs typeface="Roboto" pitchFamily="34" charset="-120"/>
              </a:rPr>
              <a:t> The main aim of this flower image classification is to detect and classify different type of flowers from input images and shows the accuracy of input image.</a:t>
            </a:r>
          </a:p>
          <a:p>
            <a:pPr marL="285750" indent="-285750">
              <a:buFont typeface="Wingdings" panose="05000000000000000000" pitchFamily="2" charset="2"/>
              <a:buChar char="v"/>
            </a:pPr>
            <a:r>
              <a:rPr lang="en-US" sz="2200" dirty="0"/>
              <a:t>This project aims to design and implement a CNN-based model that can accurately classify flower images into their respective categories</a:t>
            </a:r>
            <a:r>
              <a:rPr lang="en-US" sz="2200" dirty="0">
                <a:solidFill>
                  <a:srgbClr val="D4D4D1"/>
                </a:solidFill>
                <a:ea typeface="Roboto" pitchFamily="34" charset="-122"/>
                <a:cs typeface="Roboto" pitchFamily="34" charset="-120"/>
              </a:rPr>
              <a:t>.</a:t>
            </a:r>
          </a:p>
        </p:txBody>
      </p:sp>
    </p:spTree>
    <p:extLst>
      <p:ext uri="{BB962C8B-B14F-4D97-AF65-F5344CB8AC3E}">
        <p14:creationId xmlns:p14="http://schemas.microsoft.com/office/powerpoint/2010/main" val="284755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98690F-387A-BB4C-82D6-8B03AD0CE07C}"/>
              </a:ext>
            </a:extLst>
          </p:cNvPr>
          <p:cNvSpPr>
            <a:spLocks noGrp="1"/>
          </p:cNvSpPr>
          <p:nvPr>
            <p:ph type="body" idx="1"/>
          </p:nvPr>
        </p:nvSpPr>
        <p:spPr>
          <a:xfrm>
            <a:off x="874728" y="5091039"/>
            <a:ext cx="2885243" cy="1400529"/>
          </a:xfrm>
        </p:spPr>
        <p:txBody>
          <a:bodyPr>
            <a:normAutofit fontScale="70000" lnSpcReduction="20000"/>
          </a:bodyPr>
          <a:lstStyle/>
          <a:p>
            <a:r>
              <a:rPr lang="en-US" sz="2400" b="1" u="sng" dirty="0">
                <a:solidFill>
                  <a:srgbClr val="D4D4D1"/>
                </a:solidFill>
                <a:latin typeface="Georgia" panose="02040502050405020303" pitchFamily="18" charset="0"/>
                <a:ea typeface="IBM Plex Sans Medium" pitchFamily="34" charset="-122"/>
                <a:cs typeface="IBM Plex Sans Medium" pitchFamily="34" charset="-120"/>
              </a:rPr>
              <a:t>Dataset Composition</a:t>
            </a:r>
            <a:endParaRPr lang="en-US" sz="2400" b="1" u="sng" dirty="0">
              <a:latin typeface="Georgia" panose="02040502050405020303" pitchFamily="18" charset="0"/>
            </a:endParaRPr>
          </a:p>
          <a:p>
            <a:r>
              <a:rPr lang="en-US" sz="2400" dirty="0">
                <a:solidFill>
                  <a:srgbClr val="D4D4D1"/>
                </a:solidFill>
                <a:latin typeface="Roboto" pitchFamily="34" charset="0"/>
                <a:ea typeface="Roboto" pitchFamily="34" charset="-122"/>
                <a:cs typeface="Roboto" pitchFamily="34" charset="-120"/>
              </a:rPr>
              <a:t>5 flower classes with 1000 images each: Lily, Lotus, Sunflower, Orchid and Tulip</a:t>
            </a:r>
            <a:endParaRPr lang="en-US" sz="2400" dirty="0"/>
          </a:p>
          <a:p>
            <a:endParaRPr lang="en-US" dirty="0"/>
          </a:p>
          <a:p>
            <a:endParaRPr lang="en-US" dirty="0"/>
          </a:p>
        </p:txBody>
      </p:sp>
      <p:pic>
        <p:nvPicPr>
          <p:cNvPr id="5" name="Picture 4">
            <a:extLst>
              <a:ext uri="{FF2B5EF4-FFF2-40B4-BE49-F238E27FC236}">
                <a16:creationId xmlns:a16="http://schemas.microsoft.com/office/drawing/2014/main" id="{B8A63C92-6D24-2A3E-85AC-2FD06D8DF64F}"/>
              </a:ext>
            </a:extLst>
          </p:cNvPr>
          <p:cNvPicPr>
            <a:picLocks noChangeAspect="1"/>
          </p:cNvPicPr>
          <p:nvPr/>
        </p:nvPicPr>
        <p:blipFill>
          <a:blip r:embed="rId2"/>
          <a:stretch>
            <a:fillRect/>
          </a:stretch>
        </p:blipFill>
        <p:spPr>
          <a:xfrm>
            <a:off x="874728" y="1766767"/>
            <a:ext cx="10502285" cy="3014664"/>
          </a:xfrm>
          <a:prstGeom prst="rect">
            <a:avLst/>
          </a:prstGeom>
          <a:effectLst>
            <a:glow rad="228600">
              <a:schemeClr val="accent3">
                <a:satMod val="175000"/>
                <a:alpha val="40000"/>
              </a:schemeClr>
            </a:glow>
          </a:effectLst>
        </p:spPr>
      </p:pic>
      <p:sp>
        <p:nvSpPr>
          <p:cNvPr id="7" name="TextBox 6">
            <a:extLst>
              <a:ext uri="{FF2B5EF4-FFF2-40B4-BE49-F238E27FC236}">
                <a16:creationId xmlns:a16="http://schemas.microsoft.com/office/drawing/2014/main" id="{9F3C95E2-6119-7920-1552-380C08C21040}"/>
              </a:ext>
            </a:extLst>
          </p:cNvPr>
          <p:cNvSpPr txBox="1"/>
          <p:nvPr/>
        </p:nvSpPr>
        <p:spPr>
          <a:xfrm>
            <a:off x="4450071" y="5091233"/>
            <a:ext cx="3098307" cy="1200329"/>
          </a:xfrm>
          <a:prstGeom prst="rect">
            <a:avLst/>
          </a:prstGeom>
          <a:noFill/>
        </p:spPr>
        <p:txBody>
          <a:bodyPr wrap="square" rtlCol="0">
            <a:spAutoFit/>
          </a:bodyPr>
          <a:lstStyle/>
          <a:p>
            <a:r>
              <a:rPr lang="en-US" b="1" u="sng" dirty="0">
                <a:solidFill>
                  <a:srgbClr val="D4D4D1"/>
                </a:solidFill>
                <a:latin typeface="Georgia" panose="02040502050405020303" pitchFamily="18" charset="0"/>
                <a:ea typeface="IBM Plex Sans Medium" pitchFamily="34" charset="-122"/>
                <a:cs typeface="IBM Plex Sans Medium" pitchFamily="34" charset="-120"/>
              </a:rPr>
              <a:t>Libraries</a:t>
            </a:r>
            <a:r>
              <a:rPr lang="en-US" sz="1800" b="1" u="sng" dirty="0">
                <a:solidFill>
                  <a:srgbClr val="D4D4D1"/>
                </a:solidFill>
                <a:latin typeface="Georgia" panose="02040502050405020303" pitchFamily="18" charset="0"/>
                <a:ea typeface="IBM Plex Sans Medium" pitchFamily="34" charset="-122"/>
                <a:cs typeface="IBM Plex Sans Medium" pitchFamily="34" charset="-120"/>
              </a:rPr>
              <a:t> Used</a:t>
            </a:r>
            <a:endParaRPr lang="en-US" sz="1800" b="1" u="sng" dirty="0">
              <a:latin typeface="Georgia" panose="02040502050405020303" pitchFamily="18" charset="0"/>
            </a:endParaRPr>
          </a:p>
          <a:p>
            <a:r>
              <a:rPr lang="en-US" sz="1800" dirty="0">
                <a:solidFill>
                  <a:srgbClr val="D4D4D1"/>
                </a:solidFill>
                <a:latin typeface="Roboto" pitchFamily="34" charset="0"/>
                <a:ea typeface="Roboto" pitchFamily="34" charset="-122"/>
                <a:cs typeface="Roboto" pitchFamily="34" charset="-120"/>
              </a:rPr>
              <a:t>TensorFlow, </a:t>
            </a:r>
            <a:r>
              <a:rPr lang="en-US" sz="1800" dirty="0" err="1">
                <a:solidFill>
                  <a:srgbClr val="D4D4D1"/>
                </a:solidFill>
                <a:latin typeface="Roboto" pitchFamily="34" charset="0"/>
                <a:ea typeface="Roboto" pitchFamily="34" charset="-122"/>
                <a:cs typeface="Roboto" pitchFamily="34" charset="-120"/>
              </a:rPr>
              <a:t>Keras</a:t>
            </a:r>
            <a:r>
              <a:rPr lang="en-US" sz="1800" dirty="0">
                <a:solidFill>
                  <a:srgbClr val="D4D4D1"/>
                </a:solidFill>
                <a:latin typeface="Roboto" pitchFamily="34" charset="0"/>
                <a:ea typeface="Roboto" pitchFamily="34" charset="-122"/>
                <a:cs typeface="Roboto" pitchFamily="34" charset="-120"/>
              </a:rPr>
              <a:t>, NumPy, Matplotlib and Image Data Generator for preprocessing</a:t>
            </a:r>
            <a:endParaRPr lang="en-US" sz="1800" dirty="0"/>
          </a:p>
        </p:txBody>
      </p:sp>
      <p:sp>
        <p:nvSpPr>
          <p:cNvPr id="8" name="TextBox 7">
            <a:extLst>
              <a:ext uri="{FF2B5EF4-FFF2-40B4-BE49-F238E27FC236}">
                <a16:creationId xmlns:a16="http://schemas.microsoft.com/office/drawing/2014/main" id="{56ED1931-881E-0A67-AF42-BA1482BFB92D}"/>
              </a:ext>
            </a:extLst>
          </p:cNvPr>
          <p:cNvSpPr txBox="1"/>
          <p:nvPr/>
        </p:nvSpPr>
        <p:spPr>
          <a:xfrm>
            <a:off x="7908247" y="5091039"/>
            <a:ext cx="3409025" cy="1200329"/>
          </a:xfrm>
          <a:prstGeom prst="rect">
            <a:avLst/>
          </a:prstGeom>
          <a:noFill/>
        </p:spPr>
        <p:txBody>
          <a:bodyPr wrap="square" rtlCol="0">
            <a:spAutoFit/>
          </a:bodyPr>
          <a:lstStyle/>
          <a:p>
            <a:r>
              <a:rPr lang="en-US" sz="1800" b="1" u="sng" dirty="0">
                <a:solidFill>
                  <a:srgbClr val="D4D4D1"/>
                </a:solidFill>
                <a:latin typeface="Georgia" panose="02040502050405020303" pitchFamily="18" charset="0"/>
                <a:ea typeface="IBM Plex Sans Medium" pitchFamily="34" charset="-122"/>
                <a:cs typeface="IBM Plex Sans Medium" pitchFamily="34" charset="-120"/>
              </a:rPr>
              <a:t>Classification Approach</a:t>
            </a:r>
            <a:endParaRPr lang="en-US" sz="1800" b="1" u="sng" dirty="0">
              <a:latin typeface="Georgia" panose="02040502050405020303" pitchFamily="18" charset="0"/>
            </a:endParaRPr>
          </a:p>
          <a:p>
            <a:r>
              <a:rPr lang="en-US" sz="1800" dirty="0">
                <a:solidFill>
                  <a:srgbClr val="D4D4D1"/>
                </a:solidFill>
                <a:latin typeface="Roboto" pitchFamily="34" charset="0"/>
                <a:ea typeface="Roboto" pitchFamily="34" charset="-122"/>
                <a:cs typeface="Roboto" pitchFamily="34" charset="-120"/>
              </a:rPr>
              <a:t>Multi-class image classification using CNN architecture with categorical cross-entropy loss</a:t>
            </a:r>
            <a:endParaRPr lang="en-US" sz="1800" dirty="0"/>
          </a:p>
        </p:txBody>
      </p:sp>
      <p:sp>
        <p:nvSpPr>
          <p:cNvPr id="11" name="TextBox 10">
            <a:extLst>
              <a:ext uri="{FF2B5EF4-FFF2-40B4-BE49-F238E27FC236}">
                <a16:creationId xmlns:a16="http://schemas.microsoft.com/office/drawing/2014/main" id="{8716CE4D-2A32-F70A-B029-F9BEA8FF4A7F}"/>
              </a:ext>
            </a:extLst>
          </p:cNvPr>
          <p:cNvSpPr txBox="1"/>
          <p:nvPr/>
        </p:nvSpPr>
        <p:spPr>
          <a:xfrm>
            <a:off x="1303867" y="639012"/>
            <a:ext cx="9118599"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4000" b="0" dirty="0">
                <a:latin typeface="Algerian" panose="04020705040A02060702" pitchFamily="82" charset="0"/>
                <a:ea typeface="IBM Plex Sans Medium" pitchFamily="34" charset="-122"/>
                <a:cs typeface="IBM Plex Sans Medium" pitchFamily="34" charset="-120"/>
              </a:rPr>
              <a:t>               Project Overview</a:t>
            </a:r>
            <a:endParaRPr lang="en-US" sz="4000" dirty="0"/>
          </a:p>
        </p:txBody>
      </p:sp>
    </p:spTree>
    <p:extLst>
      <p:ext uri="{BB962C8B-B14F-4D97-AF65-F5344CB8AC3E}">
        <p14:creationId xmlns:p14="http://schemas.microsoft.com/office/powerpoint/2010/main" val="210320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4EA68D4E-F91F-5D0F-46F5-FC9F1EAA53FF}"/>
              </a:ext>
            </a:extLst>
          </p:cNvPr>
          <p:cNvSpPr/>
          <p:nvPr/>
        </p:nvSpPr>
        <p:spPr>
          <a:xfrm>
            <a:off x="1783126" y="453262"/>
            <a:ext cx="8115539" cy="649605"/>
          </a:xfrm>
          <a:prstGeom prst="rect">
            <a:avLst/>
          </a:prstGeom>
          <a:ln/>
        </p:spPr>
        <p:style>
          <a:lnRef idx="1">
            <a:schemeClr val="accent3"/>
          </a:lnRef>
          <a:fillRef idx="2">
            <a:schemeClr val="accent3"/>
          </a:fillRef>
          <a:effectRef idx="1">
            <a:schemeClr val="accent3"/>
          </a:effectRef>
          <a:fontRef idx="minor">
            <a:schemeClr val="dk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950"/>
              </a:lnSpc>
              <a:buNone/>
            </a:pPr>
            <a:r>
              <a:rPr lang="en-US" sz="3950" dirty="0">
                <a:solidFill>
                  <a:schemeClr val="bg1"/>
                </a:solidFill>
                <a:latin typeface="IBM Plex Sans Medium" pitchFamily="34" charset="0"/>
                <a:ea typeface="IBM Plex Sans Medium" pitchFamily="34" charset="-122"/>
                <a:cs typeface="IBM Plex Sans Medium" pitchFamily="34" charset="-120"/>
              </a:rPr>
              <a:t>                </a:t>
            </a:r>
            <a:r>
              <a:rPr lang="en-US" sz="4000" dirty="0">
                <a:solidFill>
                  <a:schemeClr val="bg1"/>
                </a:solidFill>
                <a:latin typeface="Algerian" panose="04020705040A02060702" pitchFamily="82" charset="0"/>
                <a:ea typeface="IBM Plex Sans Medium" pitchFamily="34" charset="-122"/>
                <a:cs typeface="IBM Plex Sans Medium" pitchFamily="34" charset="-120"/>
              </a:rPr>
              <a:t>Data Augmentation</a:t>
            </a:r>
            <a:endParaRPr lang="en-US" sz="4000" dirty="0">
              <a:solidFill>
                <a:schemeClr val="bg1"/>
              </a:solidFill>
              <a:latin typeface="Algerian" panose="04020705040A02060702" pitchFamily="82" charset="0"/>
            </a:endParaRPr>
          </a:p>
        </p:txBody>
      </p:sp>
      <p:sp>
        <p:nvSpPr>
          <p:cNvPr id="8" name="Text 5">
            <a:extLst>
              <a:ext uri="{FF2B5EF4-FFF2-40B4-BE49-F238E27FC236}">
                <a16:creationId xmlns:a16="http://schemas.microsoft.com/office/drawing/2014/main" id="{EEAA0E86-74EB-4223-5344-6A15C34013AE}"/>
              </a:ext>
            </a:extLst>
          </p:cNvPr>
          <p:cNvSpPr/>
          <p:nvPr/>
        </p:nvSpPr>
        <p:spPr>
          <a:xfrm>
            <a:off x="646721" y="1222708"/>
            <a:ext cx="1188845" cy="3170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en-US" sz="1950" u="sng" dirty="0">
                <a:solidFill>
                  <a:srgbClr val="D4D4D1"/>
                </a:solidFill>
                <a:latin typeface="IBM Plex Sans Medium" pitchFamily="34" charset="0"/>
                <a:ea typeface="IBM Plex Sans Medium" pitchFamily="34" charset="-122"/>
                <a:cs typeface="IBM Plex Sans Medium" pitchFamily="34" charset="-120"/>
              </a:rPr>
              <a:t> Rescaling:</a:t>
            </a:r>
            <a:endParaRPr lang="en-US" sz="1950" u="sng" dirty="0"/>
          </a:p>
        </p:txBody>
      </p:sp>
      <p:sp>
        <p:nvSpPr>
          <p:cNvPr id="9" name="Text 6">
            <a:extLst>
              <a:ext uri="{FF2B5EF4-FFF2-40B4-BE49-F238E27FC236}">
                <a16:creationId xmlns:a16="http://schemas.microsoft.com/office/drawing/2014/main" id="{D5877AE4-DCD8-718D-7764-8198C9431304}"/>
              </a:ext>
            </a:extLst>
          </p:cNvPr>
          <p:cNvSpPr/>
          <p:nvPr/>
        </p:nvSpPr>
        <p:spPr>
          <a:xfrm>
            <a:off x="834047" y="1526708"/>
            <a:ext cx="8115539" cy="4050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1550" dirty="0">
                <a:solidFill>
                  <a:srgbClr val="D4D4D1"/>
                </a:solidFill>
                <a:latin typeface="Roboto" pitchFamily="34" charset="0"/>
                <a:ea typeface="Roboto" pitchFamily="34" charset="-122"/>
                <a:cs typeface="Roboto" pitchFamily="34" charset="-120"/>
              </a:rPr>
              <a:t>Pixel values are normalized by rescaling from 0-255 to 0-1 range to improve training stability.</a:t>
            </a:r>
            <a:endParaRPr lang="en-US" sz="1550" dirty="0"/>
          </a:p>
        </p:txBody>
      </p:sp>
      <p:sp>
        <p:nvSpPr>
          <p:cNvPr id="11" name="Text 8">
            <a:extLst>
              <a:ext uri="{FF2B5EF4-FFF2-40B4-BE49-F238E27FC236}">
                <a16:creationId xmlns:a16="http://schemas.microsoft.com/office/drawing/2014/main" id="{3ED215F1-5152-F8D1-382A-2F9F9C3D03BA}"/>
              </a:ext>
            </a:extLst>
          </p:cNvPr>
          <p:cNvSpPr/>
          <p:nvPr/>
        </p:nvSpPr>
        <p:spPr>
          <a:xfrm>
            <a:off x="834047" y="2072166"/>
            <a:ext cx="2282015" cy="3170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50"/>
              </a:lnSpc>
              <a:buNone/>
            </a:pPr>
            <a:r>
              <a:rPr lang="en-US" sz="1950" u="sng" dirty="0">
                <a:solidFill>
                  <a:srgbClr val="D4D4D1"/>
                </a:solidFill>
                <a:latin typeface="IBM Plex Sans Medium" pitchFamily="34" charset="0"/>
                <a:ea typeface="IBM Plex Sans Medium" pitchFamily="34" charset="-122"/>
                <a:cs typeface="IBM Plex Sans Medium" pitchFamily="34" charset="-120"/>
              </a:rPr>
              <a:t>Data Augmentation:</a:t>
            </a:r>
            <a:endParaRPr lang="en-US" sz="1950" u="sng" dirty="0"/>
          </a:p>
        </p:txBody>
      </p:sp>
      <p:sp>
        <p:nvSpPr>
          <p:cNvPr id="12" name="Text 9">
            <a:extLst>
              <a:ext uri="{FF2B5EF4-FFF2-40B4-BE49-F238E27FC236}">
                <a16:creationId xmlns:a16="http://schemas.microsoft.com/office/drawing/2014/main" id="{63A6B975-2A78-2287-EA58-D137E54DF778}"/>
              </a:ext>
            </a:extLst>
          </p:cNvPr>
          <p:cNvSpPr/>
          <p:nvPr/>
        </p:nvSpPr>
        <p:spPr>
          <a:xfrm>
            <a:off x="1006378" y="2394161"/>
            <a:ext cx="10385724" cy="4050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1550" dirty="0">
                <a:solidFill>
                  <a:srgbClr val="D4D4D1"/>
                </a:solidFill>
                <a:latin typeface="Roboto" pitchFamily="34" charset="0"/>
                <a:ea typeface="Roboto" pitchFamily="34" charset="-122"/>
                <a:cs typeface="Roboto" pitchFamily="34" charset="-120"/>
              </a:rPr>
              <a:t>Techniques like rotation, zoom and flip are applied to artificially expand the dataset and improve model generalization.</a:t>
            </a:r>
            <a:endParaRPr lang="en-US" sz="1550" dirty="0"/>
          </a:p>
        </p:txBody>
      </p:sp>
      <p:sp>
        <p:nvSpPr>
          <p:cNvPr id="13" name="Text 10">
            <a:extLst>
              <a:ext uri="{FF2B5EF4-FFF2-40B4-BE49-F238E27FC236}">
                <a16:creationId xmlns:a16="http://schemas.microsoft.com/office/drawing/2014/main" id="{D051C7C8-6E67-F6C5-298A-B6410CA372FE}"/>
              </a:ext>
            </a:extLst>
          </p:cNvPr>
          <p:cNvSpPr/>
          <p:nvPr/>
        </p:nvSpPr>
        <p:spPr>
          <a:xfrm>
            <a:off x="568052" y="2779395"/>
            <a:ext cx="10545689" cy="12992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ts val="2550"/>
              </a:lnSpc>
              <a:buFont typeface="Wingdings" panose="05000000000000000000" pitchFamily="2" charset="2"/>
              <a:buChar char="§"/>
            </a:pPr>
            <a:r>
              <a:rPr lang="en-US" sz="1400" dirty="0">
                <a:solidFill>
                  <a:srgbClr val="D4D4D1"/>
                </a:solidFill>
                <a:ea typeface="Roboto" pitchFamily="34" charset="-122"/>
                <a:cs typeface="Roboto" pitchFamily="34" charset="-120"/>
              </a:rPr>
              <a:t>The dataset is structured with separate subfolders for each flower class, following the flow_from_directory format. </a:t>
            </a:r>
          </a:p>
          <a:p>
            <a:pPr marL="285750" indent="-285750" algn="l">
              <a:lnSpc>
                <a:spcPts val="2550"/>
              </a:lnSpc>
              <a:buFont typeface="Wingdings" panose="05000000000000000000" pitchFamily="2" charset="2"/>
              <a:buChar char="§"/>
            </a:pPr>
            <a:r>
              <a:rPr lang="en-US" sz="1400" dirty="0">
                <a:solidFill>
                  <a:srgbClr val="D4D4D1"/>
                </a:solidFill>
                <a:ea typeface="Roboto" pitchFamily="34" charset="-122"/>
                <a:cs typeface="Roboto" pitchFamily="34" charset="-120"/>
              </a:rPr>
              <a:t>This organization enables efficient batch processing during training. </a:t>
            </a:r>
          </a:p>
          <a:p>
            <a:pPr marL="285750" indent="-285750" algn="l">
              <a:lnSpc>
                <a:spcPts val="2550"/>
              </a:lnSpc>
              <a:buFont typeface="Wingdings" panose="05000000000000000000" pitchFamily="2" charset="2"/>
              <a:buChar char="§"/>
            </a:pPr>
            <a:r>
              <a:rPr lang="en-US" sz="1400" dirty="0">
                <a:solidFill>
                  <a:srgbClr val="D4D4D1"/>
                </a:solidFill>
                <a:ea typeface="Roboto" pitchFamily="34" charset="-122"/>
                <a:cs typeface="Roboto" pitchFamily="34" charset="-120"/>
              </a:rPr>
              <a:t>The final shape of each image batch is (32, 180, 180, 3), representing 32 images per batch with 180×180 resolution and 3 color channels.</a:t>
            </a:r>
            <a:endParaRPr lang="en-US" sz="1400" dirty="0"/>
          </a:p>
        </p:txBody>
      </p:sp>
      <p:sp>
        <p:nvSpPr>
          <p:cNvPr id="2" name="Shape 1">
            <a:extLst>
              <a:ext uri="{FF2B5EF4-FFF2-40B4-BE49-F238E27FC236}">
                <a16:creationId xmlns:a16="http://schemas.microsoft.com/office/drawing/2014/main" id="{BBEB9E84-4083-BBA8-17CA-3B88B48F0A6B}"/>
              </a:ext>
            </a:extLst>
          </p:cNvPr>
          <p:cNvSpPr/>
          <p:nvPr/>
        </p:nvSpPr>
        <p:spPr>
          <a:xfrm>
            <a:off x="489384" y="1269043"/>
            <a:ext cx="157337" cy="810011"/>
          </a:xfrm>
          <a:prstGeom prst="roundRect">
            <a:avLst>
              <a:gd name="adj" fmla="val 20012"/>
            </a:avLst>
          </a:prstGeom>
          <a:solidFill>
            <a:srgbClr val="484B51"/>
          </a:solidFill>
          <a:ln/>
        </p:spPr>
        <p:txBody>
          <a:bodyPr/>
          <a:lstStyle/>
          <a:p>
            <a:endParaRPr lang="en-US"/>
          </a:p>
        </p:txBody>
      </p:sp>
      <p:sp>
        <p:nvSpPr>
          <p:cNvPr id="14" name="Shape 1">
            <a:extLst>
              <a:ext uri="{FF2B5EF4-FFF2-40B4-BE49-F238E27FC236}">
                <a16:creationId xmlns:a16="http://schemas.microsoft.com/office/drawing/2014/main" id="{480CD3DD-A1E4-6BB1-28C9-63F74E565DB2}"/>
              </a:ext>
            </a:extLst>
          </p:cNvPr>
          <p:cNvSpPr/>
          <p:nvPr/>
        </p:nvSpPr>
        <p:spPr>
          <a:xfrm>
            <a:off x="661715" y="2106591"/>
            <a:ext cx="157337" cy="810011"/>
          </a:xfrm>
          <a:prstGeom prst="roundRect">
            <a:avLst>
              <a:gd name="adj" fmla="val 20012"/>
            </a:avLst>
          </a:prstGeom>
          <a:solidFill>
            <a:srgbClr val="484B51"/>
          </a:solidFill>
          <a:ln/>
        </p:spPr>
        <p:txBody>
          <a:bodyPr/>
          <a:lstStyle/>
          <a:p>
            <a:endParaRPr lang="en-US"/>
          </a:p>
        </p:txBody>
      </p:sp>
      <p:pic>
        <p:nvPicPr>
          <p:cNvPr id="16" name="Picture 15">
            <a:extLst>
              <a:ext uri="{FF2B5EF4-FFF2-40B4-BE49-F238E27FC236}">
                <a16:creationId xmlns:a16="http://schemas.microsoft.com/office/drawing/2014/main" id="{353B0DEC-03A6-AD71-62B7-53EC5F608B11}"/>
              </a:ext>
            </a:extLst>
          </p:cNvPr>
          <p:cNvPicPr>
            <a:picLocks noChangeAspect="1"/>
          </p:cNvPicPr>
          <p:nvPr/>
        </p:nvPicPr>
        <p:blipFill>
          <a:blip r:embed="rId2"/>
          <a:stretch>
            <a:fillRect/>
          </a:stretch>
        </p:blipFill>
        <p:spPr>
          <a:xfrm>
            <a:off x="325966" y="4078606"/>
            <a:ext cx="11540067" cy="2779394"/>
          </a:xfrm>
          <a:prstGeom prst="rect">
            <a:avLst/>
          </a:prstGeom>
        </p:spPr>
      </p:pic>
    </p:spTree>
    <p:extLst>
      <p:ext uri="{BB962C8B-B14F-4D97-AF65-F5344CB8AC3E}">
        <p14:creationId xmlns:p14="http://schemas.microsoft.com/office/powerpoint/2010/main" val="143040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0139-5DAB-2759-0DAA-19A9483DC8F9}"/>
              </a:ext>
            </a:extLst>
          </p:cNvPr>
          <p:cNvSpPr>
            <a:spLocks noGrp="1"/>
          </p:cNvSpPr>
          <p:nvPr>
            <p:ph type="title"/>
          </p:nvPr>
        </p:nvSpPr>
        <p:spPr>
          <a:xfrm>
            <a:off x="913795" y="609600"/>
            <a:ext cx="10353761" cy="592667"/>
          </a:xfrm>
        </p:spPr>
        <p:style>
          <a:lnRef idx="1">
            <a:schemeClr val="accent3"/>
          </a:lnRef>
          <a:fillRef idx="2">
            <a:schemeClr val="accent3"/>
          </a:fillRef>
          <a:effectRef idx="1">
            <a:schemeClr val="accent3"/>
          </a:effectRef>
          <a:fontRef idx="minor">
            <a:schemeClr val="dk1"/>
          </a:fontRef>
        </p:style>
        <p:txBody>
          <a:bodyPr>
            <a:normAutofit fontScale="90000"/>
          </a:bodyPr>
          <a:lstStyle/>
          <a:p>
            <a:r>
              <a:rPr lang="en-US" sz="4000" b="0" dirty="0">
                <a:latin typeface="Algerian" panose="04020705040A02060702" pitchFamily="82" charset="0"/>
              </a:rPr>
              <a:t>CNN- ALEXNET MODEL</a:t>
            </a:r>
          </a:p>
        </p:txBody>
      </p:sp>
      <p:sp>
        <p:nvSpPr>
          <p:cNvPr id="4" name="TextBox 3">
            <a:extLst>
              <a:ext uri="{FF2B5EF4-FFF2-40B4-BE49-F238E27FC236}">
                <a16:creationId xmlns:a16="http://schemas.microsoft.com/office/drawing/2014/main" id="{3156E99E-B7D6-B9AD-45F7-E8CE26B0A81B}"/>
              </a:ext>
            </a:extLst>
          </p:cNvPr>
          <p:cNvSpPr txBox="1"/>
          <p:nvPr/>
        </p:nvSpPr>
        <p:spPr>
          <a:xfrm>
            <a:off x="913795" y="1403403"/>
            <a:ext cx="10353761" cy="830997"/>
          </a:xfrm>
          <a:prstGeom prst="rect">
            <a:avLst/>
          </a:prstGeom>
          <a:noFill/>
        </p:spPr>
        <p:txBody>
          <a:bodyPr wrap="square">
            <a:spAutoFit/>
          </a:bodyPr>
          <a:lstStyle/>
          <a:p>
            <a:pPr marL="285750" indent="-285750">
              <a:buFont typeface="Wingdings" panose="05000000000000000000" pitchFamily="2" charset="2"/>
              <a:buChar char="Ø"/>
            </a:pPr>
            <a:r>
              <a:rPr lang="en-US" sz="1600" b="1" dirty="0" err="1"/>
              <a:t>AlexNet</a:t>
            </a:r>
            <a:r>
              <a:rPr lang="en-US" sz="1600" dirty="0"/>
              <a:t> is a </a:t>
            </a:r>
            <a:r>
              <a:rPr lang="en-US" sz="1600" b="1" dirty="0"/>
              <a:t>Convolutional Neural Network</a:t>
            </a:r>
            <a:r>
              <a:rPr lang="en-US" sz="1600" dirty="0"/>
              <a:t> architecture that won the </a:t>
            </a:r>
            <a:r>
              <a:rPr lang="en-US" sz="1600" b="1" dirty="0"/>
              <a:t>ImageNet Large Scale Visual Recognition Challenge (ILSVRC)</a:t>
            </a:r>
            <a:r>
              <a:rPr lang="en-US" sz="1600" dirty="0"/>
              <a:t> in </a:t>
            </a:r>
            <a:r>
              <a:rPr lang="en-US" sz="1600" b="1" dirty="0"/>
              <a:t>2012</a:t>
            </a:r>
            <a:r>
              <a:rPr lang="en-US" sz="1600" dirty="0"/>
              <a:t>, significantly outperforming traditional machine learning methods at the time.</a:t>
            </a:r>
          </a:p>
        </p:txBody>
      </p:sp>
      <p:sp>
        <p:nvSpPr>
          <p:cNvPr id="6" name="TextBox 5">
            <a:extLst>
              <a:ext uri="{FF2B5EF4-FFF2-40B4-BE49-F238E27FC236}">
                <a16:creationId xmlns:a16="http://schemas.microsoft.com/office/drawing/2014/main" id="{88F06B6B-95BA-0519-CC9B-E8831828184A}"/>
              </a:ext>
            </a:extLst>
          </p:cNvPr>
          <p:cNvSpPr txBox="1"/>
          <p:nvPr/>
        </p:nvSpPr>
        <p:spPr>
          <a:xfrm>
            <a:off x="913795" y="2411568"/>
            <a:ext cx="10423072" cy="338554"/>
          </a:xfrm>
          <a:prstGeom prst="rect">
            <a:avLst/>
          </a:prstGeom>
          <a:noFill/>
        </p:spPr>
        <p:txBody>
          <a:bodyPr wrap="square">
            <a:spAutoFit/>
          </a:bodyPr>
          <a:lstStyle/>
          <a:p>
            <a:pPr marL="285750" indent="-285750">
              <a:buFont typeface="Wingdings" panose="05000000000000000000" pitchFamily="2" charset="2"/>
              <a:buChar char="Ø"/>
            </a:pPr>
            <a:r>
              <a:rPr lang="en-US" sz="1600" dirty="0"/>
              <a:t>It marked a major breakthrough in computer vision by significantly reducing the top-5 error rate.</a:t>
            </a:r>
          </a:p>
        </p:txBody>
      </p:sp>
      <p:sp>
        <p:nvSpPr>
          <p:cNvPr id="8" name="TextBox 7">
            <a:extLst>
              <a:ext uri="{FF2B5EF4-FFF2-40B4-BE49-F238E27FC236}">
                <a16:creationId xmlns:a16="http://schemas.microsoft.com/office/drawing/2014/main" id="{91C2ED09-1E0C-22D7-80CC-074205BD5D49}"/>
              </a:ext>
            </a:extLst>
          </p:cNvPr>
          <p:cNvSpPr txBox="1"/>
          <p:nvPr/>
        </p:nvSpPr>
        <p:spPr>
          <a:xfrm>
            <a:off x="913795" y="2824822"/>
            <a:ext cx="4622800" cy="3754874"/>
          </a:xfrm>
          <a:prstGeom prst="rect">
            <a:avLst/>
          </a:prstGeom>
          <a:noFill/>
        </p:spPr>
        <p:txBody>
          <a:bodyPr wrap="square">
            <a:spAutoFit/>
          </a:bodyPr>
          <a:lstStyle/>
          <a:p>
            <a:r>
              <a:rPr lang="en-US" sz="1400" dirty="0"/>
              <a:t>Input Image (224x224x3)</a:t>
            </a:r>
          </a:p>
          <a:p>
            <a:r>
              <a:rPr lang="en-US" sz="1400" dirty="0"/>
              <a:t>      ↓</a:t>
            </a:r>
          </a:p>
          <a:p>
            <a:r>
              <a:rPr lang="en-US" sz="1400" dirty="0"/>
              <a:t>Conv(11x11) → </a:t>
            </a:r>
            <a:r>
              <a:rPr lang="en-US" sz="1400" dirty="0" err="1"/>
              <a:t>ReLU</a:t>
            </a:r>
            <a:r>
              <a:rPr lang="en-US" sz="1400" dirty="0"/>
              <a:t> → </a:t>
            </a:r>
            <a:r>
              <a:rPr lang="en-US" sz="1400" dirty="0" err="1"/>
              <a:t>MaxPool</a:t>
            </a:r>
            <a:endParaRPr lang="en-US" sz="1400" dirty="0"/>
          </a:p>
          <a:p>
            <a:r>
              <a:rPr lang="en-US" sz="1400" dirty="0"/>
              <a:t>      ↓</a:t>
            </a:r>
          </a:p>
          <a:p>
            <a:r>
              <a:rPr lang="en-US" sz="1400" dirty="0"/>
              <a:t>Conv(5x5)  → </a:t>
            </a:r>
            <a:r>
              <a:rPr lang="en-US" sz="1400" dirty="0" err="1"/>
              <a:t>ReLU</a:t>
            </a:r>
            <a:r>
              <a:rPr lang="en-US" sz="1400" dirty="0"/>
              <a:t> → </a:t>
            </a:r>
            <a:r>
              <a:rPr lang="en-US" sz="1400" dirty="0" err="1"/>
              <a:t>MaxPool</a:t>
            </a:r>
            <a:endParaRPr lang="en-US" sz="1400" dirty="0"/>
          </a:p>
          <a:p>
            <a:r>
              <a:rPr lang="en-US" sz="1400" dirty="0"/>
              <a:t>      ↓</a:t>
            </a:r>
          </a:p>
          <a:p>
            <a:r>
              <a:rPr lang="en-US" sz="1400" dirty="0"/>
              <a:t>Conv(3x3)  → </a:t>
            </a:r>
            <a:r>
              <a:rPr lang="en-US" sz="1400" dirty="0" err="1"/>
              <a:t>ReLU</a:t>
            </a:r>
            <a:endParaRPr lang="en-US" sz="1400" dirty="0"/>
          </a:p>
          <a:p>
            <a:r>
              <a:rPr lang="en-US" sz="1400" dirty="0"/>
              <a:t>      ↓</a:t>
            </a:r>
          </a:p>
          <a:p>
            <a:r>
              <a:rPr lang="en-US" sz="1400" dirty="0"/>
              <a:t>Conv(3x3)  → </a:t>
            </a:r>
            <a:r>
              <a:rPr lang="en-US" sz="1400" dirty="0" err="1"/>
              <a:t>ReLU</a:t>
            </a:r>
            <a:endParaRPr lang="en-US" sz="1400" dirty="0"/>
          </a:p>
          <a:p>
            <a:r>
              <a:rPr lang="en-US" sz="1400" dirty="0"/>
              <a:t>      ↓</a:t>
            </a:r>
          </a:p>
          <a:p>
            <a:r>
              <a:rPr lang="en-US" sz="1400" dirty="0"/>
              <a:t>Conv(3x3)  → </a:t>
            </a:r>
            <a:r>
              <a:rPr lang="en-US" sz="1400" dirty="0" err="1"/>
              <a:t>ReLU</a:t>
            </a:r>
            <a:r>
              <a:rPr lang="en-US" sz="1400" dirty="0"/>
              <a:t> → </a:t>
            </a:r>
            <a:r>
              <a:rPr lang="en-US" sz="1400" dirty="0" err="1"/>
              <a:t>MaxPool</a:t>
            </a:r>
            <a:endParaRPr lang="en-US" sz="1400" dirty="0"/>
          </a:p>
          <a:p>
            <a:r>
              <a:rPr lang="en-US" sz="1400" dirty="0"/>
              <a:t>      ↓</a:t>
            </a:r>
          </a:p>
          <a:p>
            <a:r>
              <a:rPr lang="en-US" sz="1400" dirty="0"/>
              <a:t>Flatten → Dense(4096) → Dropout</a:t>
            </a:r>
          </a:p>
          <a:p>
            <a:r>
              <a:rPr lang="en-US" sz="1400" dirty="0"/>
              <a:t>      ↓</a:t>
            </a:r>
          </a:p>
          <a:p>
            <a:r>
              <a:rPr lang="en-US" sz="1400" dirty="0"/>
              <a:t>Dense(4096) → Dropout</a:t>
            </a:r>
          </a:p>
          <a:p>
            <a:r>
              <a:rPr lang="en-US" sz="1400" dirty="0"/>
              <a:t>      ↓</a:t>
            </a:r>
          </a:p>
          <a:p>
            <a:r>
              <a:rPr lang="en-US" sz="1400" dirty="0"/>
              <a:t>Dense(5) → </a:t>
            </a:r>
            <a:r>
              <a:rPr lang="en-US" sz="1400" dirty="0" err="1"/>
              <a:t>Softmax</a:t>
            </a:r>
            <a:r>
              <a:rPr lang="en-US" sz="1400" dirty="0"/>
              <a:t> (for classification)</a:t>
            </a:r>
          </a:p>
        </p:txBody>
      </p:sp>
      <p:pic>
        <p:nvPicPr>
          <p:cNvPr id="9" name="Picture 2" descr="Generated image">
            <a:extLst>
              <a:ext uri="{FF2B5EF4-FFF2-40B4-BE49-F238E27FC236}">
                <a16:creationId xmlns:a16="http://schemas.microsoft.com/office/drawing/2014/main" id="{D8AB88FA-F75E-9096-D602-C46544152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934" y="3055585"/>
            <a:ext cx="5173133" cy="375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812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DD736D-C756-4662-4E3F-D16D41D6FC80}"/>
              </a:ext>
            </a:extLst>
          </p:cNvPr>
          <p:cNvSpPr txBox="1"/>
          <p:nvPr/>
        </p:nvSpPr>
        <p:spPr>
          <a:xfrm>
            <a:off x="1175298" y="349834"/>
            <a:ext cx="8868457"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3600" dirty="0">
                <a:solidFill>
                  <a:schemeClr val="bg1"/>
                </a:solidFill>
                <a:latin typeface="Algerian" panose="04020705040A02060702" pitchFamily="82" charset="0"/>
                <a:ea typeface="IBM Plex Sans Medium" pitchFamily="34" charset="-122"/>
                <a:cs typeface="IBM Plex Sans Medium" pitchFamily="34" charset="-120"/>
              </a:rPr>
              <a:t>                  classification report</a:t>
            </a:r>
            <a:endParaRPr lang="en-US" sz="3600" dirty="0">
              <a:solidFill>
                <a:schemeClr val="bg1"/>
              </a:solidFill>
              <a:latin typeface="Algerian" panose="04020705040A02060702" pitchFamily="82" charset="0"/>
            </a:endParaRPr>
          </a:p>
        </p:txBody>
      </p:sp>
      <p:pic>
        <p:nvPicPr>
          <p:cNvPr id="2054" name="Picture 6" descr="22,500+ Tulip Paintings Stock Photos, Pictures &amp; Royalty-Free Images -  iStock">
            <a:extLst>
              <a:ext uri="{FF2B5EF4-FFF2-40B4-BE49-F238E27FC236}">
                <a16:creationId xmlns:a16="http://schemas.microsoft.com/office/drawing/2014/main" id="{48A16AB4-46CC-303B-AF1B-AB56DEDD1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124" y="1298259"/>
            <a:ext cx="2385381" cy="2526982"/>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6" name="Picture 8" descr="20 Sunflower Drawing Ideas - How To Draw Sunflower">
            <a:extLst>
              <a:ext uri="{FF2B5EF4-FFF2-40B4-BE49-F238E27FC236}">
                <a16:creationId xmlns:a16="http://schemas.microsoft.com/office/drawing/2014/main" id="{B5AB9C8C-158A-9776-1EB3-12500DE46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525" y="4257124"/>
            <a:ext cx="2393405" cy="2465106"/>
          </a:xfrm>
          <a:prstGeom prst="rect">
            <a:avLst/>
          </a:prstGeom>
          <a:noFill/>
          <a:effectLst>
            <a:glow rad="228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8" name="Picture 10" descr="How to Draw an Orchid - HelloArtsy">
            <a:extLst>
              <a:ext uri="{FF2B5EF4-FFF2-40B4-BE49-F238E27FC236}">
                <a16:creationId xmlns:a16="http://schemas.microsoft.com/office/drawing/2014/main" id="{3DAD7953-14C8-D8F3-9AD9-9F446B727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245" y="2322587"/>
            <a:ext cx="2385381" cy="2517625"/>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60" name="Picture 12" descr="Watercolor Lily Flower Stock ...">
            <a:extLst>
              <a:ext uri="{FF2B5EF4-FFF2-40B4-BE49-F238E27FC236}">
                <a16:creationId xmlns:a16="http://schemas.microsoft.com/office/drawing/2014/main" id="{C9897B12-98C7-C008-ED29-99363D922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523" y="1317570"/>
            <a:ext cx="2393405" cy="2514412"/>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C839EE-D378-74D8-E527-FAF23AE96A15}"/>
              </a:ext>
            </a:extLst>
          </p:cNvPr>
          <p:cNvSpPr txBox="1"/>
          <p:nvPr/>
        </p:nvSpPr>
        <p:spPr>
          <a:xfrm>
            <a:off x="1910845" y="2651629"/>
            <a:ext cx="1497945" cy="1231106"/>
          </a:xfrm>
          <a:prstGeom prst="rect">
            <a:avLst/>
          </a:prstGeom>
          <a:noFill/>
        </p:spPr>
        <p:txBody>
          <a:bodyPr wrap="square">
            <a:spAutoFit/>
          </a:bodyPr>
          <a:lstStyle/>
          <a:p>
            <a:r>
              <a:rPr lang="en-US" sz="1800" b="1" u="sng" dirty="0">
                <a:solidFill>
                  <a:schemeClr val="bg1"/>
                </a:solidFill>
                <a:ea typeface="Roboto" pitchFamily="34" charset="-122"/>
                <a:cs typeface="Roboto" pitchFamily="34" charset="-120"/>
              </a:rPr>
              <a:t>LILY🌸</a:t>
            </a:r>
          </a:p>
          <a:p>
            <a:r>
              <a:rPr lang="en-US" sz="1400" dirty="0">
                <a:solidFill>
                  <a:schemeClr val="bg1"/>
                </a:solidFill>
                <a:ea typeface="Roboto" pitchFamily="34" charset="-122"/>
                <a:cs typeface="Roboto" pitchFamily="34" charset="-120"/>
              </a:rPr>
              <a:t>821 samples</a:t>
            </a:r>
            <a:endParaRPr lang="en-US" sz="1400" dirty="0">
              <a:solidFill>
                <a:schemeClr val="bg1"/>
              </a:solidFill>
            </a:endParaRPr>
          </a:p>
          <a:p>
            <a:r>
              <a:rPr lang="en-US" sz="1400" dirty="0">
                <a:solidFill>
                  <a:schemeClr val="bg1"/>
                </a:solidFill>
                <a:ea typeface="Roboto" pitchFamily="34" charset="-122"/>
                <a:cs typeface="Roboto" pitchFamily="34" charset="-120"/>
              </a:rPr>
              <a:t>Precision: 0.59</a:t>
            </a:r>
            <a:endParaRPr lang="en-US" sz="1400" dirty="0">
              <a:solidFill>
                <a:schemeClr val="bg1"/>
              </a:solidFill>
            </a:endParaRPr>
          </a:p>
          <a:p>
            <a:r>
              <a:rPr lang="en-US" sz="1400" dirty="0">
                <a:solidFill>
                  <a:schemeClr val="bg1"/>
                </a:solidFill>
                <a:ea typeface="Roboto" pitchFamily="34" charset="-122"/>
                <a:cs typeface="Roboto" pitchFamily="34" charset="-120"/>
              </a:rPr>
              <a:t>Recall: 0.84</a:t>
            </a:r>
            <a:endParaRPr lang="en-US" sz="1400" dirty="0">
              <a:solidFill>
                <a:schemeClr val="bg1"/>
              </a:solidFill>
            </a:endParaRPr>
          </a:p>
          <a:p>
            <a:r>
              <a:rPr lang="en-US" sz="1400" dirty="0">
                <a:solidFill>
                  <a:schemeClr val="bg1"/>
                </a:solidFill>
                <a:ea typeface="Roboto" pitchFamily="34" charset="-122"/>
                <a:cs typeface="Roboto" pitchFamily="34" charset="-120"/>
              </a:rPr>
              <a:t>F1-score: 0.69</a:t>
            </a:r>
            <a:endParaRPr lang="en-US" sz="1400" dirty="0">
              <a:solidFill>
                <a:schemeClr val="bg1"/>
              </a:solidFill>
            </a:endParaRPr>
          </a:p>
        </p:txBody>
      </p:sp>
      <p:sp>
        <p:nvSpPr>
          <p:cNvPr id="10" name="TextBox 9">
            <a:extLst>
              <a:ext uri="{FF2B5EF4-FFF2-40B4-BE49-F238E27FC236}">
                <a16:creationId xmlns:a16="http://schemas.microsoft.com/office/drawing/2014/main" id="{E3165414-78BE-584A-C42D-57519B944383}"/>
              </a:ext>
            </a:extLst>
          </p:cNvPr>
          <p:cNvSpPr txBox="1"/>
          <p:nvPr/>
        </p:nvSpPr>
        <p:spPr>
          <a:xfrm>
            <a:off x="4636288" y="3669124"/>
            <a:ext cx="1497945" cy="1200329"/>
          </a:xfrm>
          <a:prstGeom prst="rect">
            <a:avLst/>
          </a:prstGeom>
          <a:noFill/>
        </p:spPr>
        <p:txBody>
          <a:bodyPr wrap="square">
            <a:spAutoFit/>
          </a:bodyPr>
          <a:lstStyle/>
          <a:p>
            <a:r>
              <a:rPr lang="en-US" sz="1600" b="1" u="sng" dirty="0">
                <a:solidFill>
                  <a:schemeClr val="bg1"/>
                </a:solidFill>
                <a:ea typeface="IBM Plex Sans Medium" pitchFamily="34" charset="-122"/>
                <a:cs typeface="IBM Plex Sans Medium" pitchFamily="34" charset="-120"/>
              </a:rPr>
              <a:t>ORCHID🪻</a:t>
            </a:r>
            <a:br>
              <a:rPr lang="en-US" sz="1600" dirty="0">
                <a:solidFill>
                  <a:schemeClr val="bg1"/>
                </a:solidFill>
                <a:ea typeface="IBM Plex Sans Medium" pitchFamily="34" charset="-122"/>
                <a:cs typeface="IBM Plex Sans Medium" pitchFamily="34" charset="-120"/>
              </a:rPr>
            </a:br>
            <a:r>
              <a:rPr lang="en-US" sz="1400" dirty="0">
                <a:solidFill>
                  <a:schemeClr val="bg1"/>
                </a:solidFill>
                <a:ea typeface="Roboto" pitchFamily="34" charset="-122"/>
                <a:cs typeface="Roboto" pitchFamily="34" charset="-120"/>
              </a:rPr>
              <a:t>800 samples</a:t>
            </a:r>
            <a:endParaRPr lang="en-US" sz="1400" dirty="0">
              <a:solidFill>
                <a:schemeClr val="bg1"/>
              </a:solidFill>
            </a:endParaRPr>
          </a:p>
          <a:p>
            <a:r>
              <a:rPr lang="en-US" sz="1400" dirty="0">
                <a:solidFill>
                  <a:schemeClr val="bg1"/>
                </a:solidFill>
                <a:ea typeface="Roboto" pitchFamily="34" charset="-122"/>
                <a:cs typeface="Roboto" pitchFamily="34" charset="-120"/>
              </a:rPr>
              <a:t>Precision: 0.82</a:t>
            </a:r>
            <a:endParaRPr lang="en-US" sz="1400" dirty="0">
              <a:solidFill>
                <a:schemeClr val="bg1"/>
              </a:solidFill>
            </a:endParaRPr>
          </a:p>
          <a:p>
            <a:r>
              <a:rPr lang="en-US" sz="1400" dirty="0">
                <a:solidFill>
                  <a:schemeClr val="bg1"/>
                </a:solidFill>
                <a:ea typeface="Roboto" pitchFamily="34" charset="-122"/>
                <a:cs typeface="Roboto" pitchFamily="34" charset="-120"/>
              </a:rPr>
              <a:t>Recall: 0.74</a:t>
            </a:r>
            <a:endParaRPr lang="en-US" sz="1400" dirty="0">
              <a:solidFill>
                <a:schemeClr val="bg1"/>
              </a:solidFill>
            </a:endParaRPr>
          </a:p>
          <a:p>
            <a:r>
              <a:rPr lang="en-US" sz="1400" dirty="0">
                <a:solidFill>
                  <a:schemeClr val="bg1"/>
                </a:solidFill>
                <a:ea typeface="Roboto" pitchFamily="34" charset="-122"/>
                <a:cs typeface="Roboto" pitchFamily="34" charset="-120"/>
              </a:rPr>
              <a:t>F1-score: 0.78</a:t>
            </a:r>
            <a:endParaRPr lang="en-US" sz="1400" dirty="0">
              <a:solidFill>
                <a:schemeClr val="bg1"/>
              </a:solidFill>
            </a:endParaRPr>
          </a:p>
        </p:txBody>
      </p:sp>
      <p:sp>
        <p:nvSpPr>
          <p:cNvPr id="12" name="TextBox 11">
            <a:extLst>
              <a:ext uri="{FF2B5EF4-FFF2-40B4-BE49-F238E27FC236}">
                <a16:creationId xmlns:a16="http://schemas.microsoft.com/office/drawing/2014/main" id="{57B965D2-25BF-FA43-7671-6A006909D59C}"/>
              </a:ext>
            </a:extLst>
          </p:cNvPr>
          <p:cNvSpPr txBox="1"/>
          <p:nvPr/>
        </p:nvSpPr>
        <p:spPr>
          <a:xfrm>
            <a:off x="1338145" y="5540430"/>
            <a:ext cx="1792212" cy="1200329"/>
          </a:xfrm>
          <a:prstGeom prst="rect">
            <a:avLst/>
          </a:prstGeom>
          <a:noFill/>
        </p:spPr>
        <p:txBody>
          <a:bodyPr wrap="square">
            <a:spAutoFit/>
          </a:bodyPr>
          <a:lstStyle/>
          <a:p>
            <a:r>
              <a:rPr lang="en-US" sz="1600" b="1" u="sng" dirty="0">
                <a:solidFill>
                  <a:schemeClr val="bg1"/>
                </a:solidFill>
                <a:ea typeface="IBM Plex Sans Medium" pitchFamily="34" charset="-122"/>
                <a:cs typeface="IBM Plex Sans Medium" pitchFamily="34" charset="-120"/>
              </a:rPr>
              <a:t>SUNFLOWER🌻</a:t>
            </a:r>
          </a:p>
          <a:p>
            <a:r>
              <a:rPr lang="en-US" sz="1400" dirty="0">
                <a:solidFill>
                  <a:schemeClr val="bg1"/>
                </a:solidFill>
                <a:ea typeface="Roboto" pitchFamily="34" charset="-122"/>
                <a:cs typeface="Roboto" pitchFamily="34" charset="-120"/>
              </a:rPr>
              <a:t>791 samples</a:t>
            </a:r>
            <a:endParaRPr lang="en-US" sz="1400" dirty="0">
              <a:solidFill>
                <a:schemeClr val="bg1"/>
              </a:solidFill>
            </a:endParaRPr>
          </a:p>
          <a:p>
            <a:r>
              <a:rPr lang="en-US" sz="1400" dirty="0">
                <a:solidFill>
                  <a:schemeClr val="bg1"/>
                </a:solidFill>
                <a:ea typeface="Roboto" pitchFamily="34" charset="-122"/>
                <a:cs typeface="Roboto" pitchFamily="34" charset="-120"/>
              </a:rPr>
              <a:t>Precision: 0.96</a:t>
            </a:r>
            <a:endParaRPr lang="en-US" sz="1400" dirty="0">
              <a:solidFill>
                <a:schemeClr val="bg1"/>
              </a:solidFill>
            </a:endParaRPr>
          </a:p>
          <a:p>
            <a:r>
              <a:rPr lang="en-US" sz="1400" dirty="0">
                <a:solidFill>
                  <a:schemeClr val="bg1"/>
                </a:solidFill>
                <a:ea typeface="Roboto" pitchFamily="34" charset="-122"/>
                <a:cs typeface="Roboto" pitchFamily="34" charset="-120"/>
              </a:rPr>
              <a:t>Recall: 0.92</a:t>
            </a:r>
            <a:endParaRPr lang="en-US" sz="1400" dirty="0">
              <a:solidFill>
                <a:schemeClr val="bg1"/>
              </a:solidFill>
            </a:endParaRPr>
          </a:p>
          <a:p>
            <a:r>
              <a:rPr lang="en-US" sz="1400" dirty="0">
                <a:solidFill>
                  <a:schemeClr val="bg1"/>
                </a:solidFill>
                <a:ea typeface="Roboto" pitchFamily="34" charset="-122"/>
                <a:cs typeface="Roboto" pitchFamily="34" charset="-120"/>
              </a:rPr>
              <a:t>F1-score: 0.94</a:t>
            </a:r>
            <a:endParaRPr lang="en-US" sz="1400" dirty="0">
              <a:solidFill>
                <a:schemeClr val="bg1"/>
              </a:solidFill>
            </a:endParaRPr>
          </a:p>
        </p:txBody>
      </p:sp>
      <p:sp>
        <p:nvSpPr>
          <p:cNvPr id="14" name="TextBox 13">
            <a:extLst>
              <a:ext uri="{FF2B5EF4-FFF2-40B4-BE49-F238E27FC236}">
                <a16:creationId xmlns:a16="http://schemas.microsoft.com/office/drawing/2014/main" id="{C3589F68-9CE4-4CEB-A223-A505481A6589}"/>
              </a:ext>
            </a:extLst>
          </p:cNvPr>
          <p:cNvSpPr txBox="1"/>
          <p:nvPr/>
        </p:nvSpPr>
        <p:spPr>
          <a:xfrm>
            <a:off x="8325124" y="2682406"/>
            <a:ext cx="1494670" cy="1200329"/>
          </a:xfrm>
          <a:prstGeom prst="rect">
            <a:avLst/>
          </a:prstGeom>
          <a:noFill/>
        </p:spPr>
        <p:txBody>
          <a:bodyPr wrap="square">
            <a:spAutoFit/>
          </a:bodyPr>
          <a:lstStyle/>
          <a:p>
            <a:r>
              <a:rPr lang="en-US" sz="1600" b="1" u="sng" dirty="0">
                <a:solidFill>
                  <a:schemeClr val="bg1"/>
                </a:solidFill>
              </a:rPr>
              <a:t>TULIP🌷</a:t>
            </a:r>
          </a:p>
          <a:p>
            <a:r>
              <a:rPr lang="en-US" sz="1400" dirty="0">
                <a:solidFill>
                  <a:schemeClr val="bg1"/>
                </a:solidFill>
                <a:ea typeface="Roboto" pitchFamily="34" charset="-122"/>
                <a:cs typeface="Roboto" pitchFamily="34" charset="-120"/>
              </a:rPr>
              <a:t>785 samples</a:t>
            </a:r>
            <a:endParaRPr lang="en-US" sz="1400" dirty="0">
              <a:solidFill>
                <a:schemeClr val="bg1"/>
              </a:solidFill>
            </a:endParaRPr>
          </a:p>
          <a:p>
            <a:r>
              <a:rPr lang="en-US" sz="1400" dirty="0">
                <a:solidFill>
                  <a:schemeClr val="bg1"/>
                </a:solidFill>
                <a:ea typeface="Roboto" pitchFamily="34" charset="-122"/>
                <a:cs typeface="Roboto" pitchFamily="34" charset="-120"/>
              </a:rPr>
              <a:t>Precision: 0.93</a:t>
            </a:r>
            <a:endParaRPr lang="en-US" sz="1400" dirty="0">
              <a:solidFill>
                <a:schemeClr val="bg1"/>
              </a:solidFill>
            </a:endParaRPr>
          </a:p>
          <a:p>
            <a:r>
              <a:rPr lang="en-US" sz="1400" dirty="0">
                <a:solidFill>
                  <a:schemeClr val="bg1"/>
                </a:solidFill>
                <a:ea typeface="Roboto" pitchFamily="34" charset="-122"/>
                <a:cs typeface="Roboto" pitchFamily="34" charset="-120"/>
              </a:rPr>
              <a:t>Recall: 0.76</a:t>
            </a:r>
            <a:endParaRPr lang="en-US" sz="1400" dirty="0">
              <a:solidFill>
                <a:schemeClr val="bg1"/>
              </a:solidFill>
            </a:endParaRPr>
          </a:p>
          <a:p>
            <a:r>
              <a:rPr lang="en-US" sz="1400" dirty="0">
                <a:solidFill>
                  <a:schemeClr val="bg1"/>
                </a:solidFill>
                <a:ea typeface="Roboto" pitchFamily="34" charset="-122"/>
                <a:cs typeface="Roboto" pitchFamily="34" charset="-120"/>
              </a:rPr>
              <a:t>F1-score: 0.83</a:t>
            </a:r>
            <a:endParaRPr lang="en-US" sz="1400" dirty="0">
              <a:solidFill>
                <a:schemeClr val="bg1"/>
              </a:solidFill>
            </a:endParaRPr>
          </a:p>
        </p:txBody>
      </p:sp>
      <p:sp>
        <p:nvSpPr>
          <p:cNvPr id="17" name="AutoShape 16" descr="How To Draw Lotus">
            <a:extLst>
              <a:ext uri="{FF2B5EF4-FFF2-40B4-BE49-F238E27FC236}">
                <a16:creationId xmlns:a16="http://schemas.microsoft.com/office/drawing/2014/main" id="{87722D4D-3AA3-0069-B07A-35C32CB951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How To Draw Lotus: Easy Step-By-Step Guide">
            <a:extLst>
              <a:ext uri="{FF2B5EF4-FFF2-40B4-BE49-F238E27FC236}">
                <a16:creationId xmlns:a16="http://schemas.microsoft.com/office/drawing/2014/main" id="{1B5894F3-B28B-A682-56BD-ECE6505DF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375" y="4184829"/>
            <a:ext cx="2385380" cy="2420053"/>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AFAB74B-99FF-6333-66AF-D9BD00D3F513}"/>
              </a:ext>
            </a:extLst>
          </p:cNvPr>
          <p:cNvSpPr txBox="1"/>
          <p:nvPr/>
        </p:nvSpPr>
        <p:spPr>
          <a:xfrm>
            <a:off x="7658375" y="5430097"/>
            <a:ext cx="1494670" cy="1200329"/>
          </a:xfrm>
          <a:prstGeom prst="rect">
            <a:avLst/>
          </a:prstGeom>
          <a:noFill/>
        </p:spPr>
        <p:txBody>
          <a:bodyPr wrap="square">
            <a:spAutoFit/>
          </a:bodyPr>
          <a:lstStyle/>
          <a:p>
            <a:r>
              <a:rPr lang="en-US" sz="1600" b="1" u="sng" dirty="0">
                <a:solidFill>
                  <a:schemeClr val="bg1"/>
                </a:solidFill>
                <a:ea typeface="IBM Plex Sans Medium" pitchFamily="34" charset="-122"/>
                <a:cs typeface="IBM Plex Sans Medium" pitchFamily="34" charset="-120"/>
              </a:rPr>
              <a:t>LOTUS🪷</a:t>
            </a:r>
          </a:p>
          <a:p>
            <a:r>
              <a:rPr lang="en-US" sz="1400" dirty="0">
                <a:solidFill>
                  <a:schemeClr val="bg1"/>
                </a:solidFill>
                <a:ea typeface="Roboto" pitchFamily="34" charset="-122"/>
                <a:cs typeface="Roboto" pitchFamily="34" charset="-120"/>
              </a:rPr>
              <a:t>803 samples</a:t>
            </a:r>
            <a:endParaRPr lang="en-US" sz="1400" dirty="0">
              <a:solidFill>
                <a:schemeClr val="bg1"/>
              </a:solidFill>
            </a:endParaRPr>
          </a:p>
          <a:p>
            <a:r>
              <a:rPr lang="en-US" sz="1400" dirty="0">
                <a:solidFill>
                  <a:schemeClr val="bg1"/>
                </a:solidFill>
                <a:ea typeface="Roboto" pitchFamily="34" charset="-122"/>
                <a:cs typeface="Roboto" pitchFamily="34" charset="-120"/>
              </a:rPr>
              <a:t>Precision: 0.85</a:t>
            </a:r>
            <a:endParaRPr lang="en-US" sz="1400" dirty="0">
              <a:solidFill>
                <a:schemeClr val="bg1"/>
              </a:solidFill>
            </a:endParaRPr>
          </a:p>
          <a:p>
            <a:r>
              <a:rPr lang="en-US" sz="1400" dirty="0">
                <a:solidFill>
                  <a:schemeClr val="bg1"/>
                </a:solidFill>
                <a:ea typeface="Roboto" pitchFamily="34" charset="-122"/>
                <a:cs typeface="Roboto" pitchFamily="34" charset="-120"/>
              </a:rPr>
              <a:t>Recall: 0.83</a:t>
            </a:r>
            <a:endParaRPr lang="en-US" sz="1400" dirty="0">
              <a:solidFill>
                <a:schemeClr val="bg1"/>
              </a:solidFill>
            </a:endParaRPr>
          </a:p>
          <a:p>
            <a:r>
              <a:rPr lang="en-US" sz="1400" dirty="0">
                <a:solidFill>
                  <a:schemeClr val="bg1"/>
                </a:solidFill>
                <a:ea typeface="Roboto" pitchFamily="34" charset="-122"/>
                <a:cs typeface="Roboto" pitchFamily="34" charset="-120"/>
              </a:rPr>
              <a:t>F1-score: 0.84</a:t>
            </a:r>
            <a:endParaRPr lang="en-US" sz="1400" dirty="0">
              <a:solidFill>
                <a:schemeClr val="bg1"/>
              </a:solidFill>
            </a:endParaRPr>
          </a:p>
        </p:txBody>
      </p:sp>
    </p:spTree>
    <p:extLst>
      <p:ext uri="{BB962C8B-B14F-4D97-AF65-F5344CB8AC3E}">
        <p14:creationId xmlns:p14="http://schemas.microsoft.com/office/powerpoint/2010/main" val="28632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4C72-55FF-9908-452E-FDC4B0419F28}"/>
              </a:ext>
            </a:extLst>
          </p:cNvPr>
          <p:cNvSpPr>
            <a:spLocks noGrp="1"/>
          </p:cNvSpPr>
          <p:nvPr>
            <p:ph type="title"/>
          </p:nvPr>
        </p:nvSpPr>
        <p:spPr>
          <a:xfrm>
            <a:off x="330654" y="888563"/>
            <a:ext cx="6074834" cy="821704"/>
          </a:xfrm>
        </p:spPr>
        <p:style>
          <a:lnRef idx="1">
            <a:schemeClr val="accent3"/>
          </a:lnRef>
          <a:fillRef idx="2">
            <a:schemeClr val="accent3"/>
          </a:fillRef>
          <a:effectRef idx="1">
            <a:schemeClr val="accent3"/>
          </a:effectRef>
          <a:fontRef idx="minor">
            <a:schemeClr val="dk1"/>
          </a:fontRef>
        </p:style>
        <p:txBody>
          <a:bodyPr>
            <a:normAutofit/>
          </a:bodyPr>
          <a:lstStyle/>
          <a:p>
            <a:r>
              <a:rPr lang="en-US" sz="4000" b="0" dirty="0">
                <a:latin typeface="Algerian" panose="04020705040A02060702" pitchFamily="82" charset="0"/>
              </a:rPr>
              <a:t>CONFUSION MATRIX</a:t>
            </a:r>
          </a:p>
        </p:txBody>
      </p:sp>
      <p:pic>
        <p:nvPicPr>
          <p:cNvPr id="4" name="Picture 3">
            <a:extLst>
              <a:ext uri="{FF2B5EF4-FFF2-40B4-BE49-F238E27FC236}">
                <a16:creationId xmlns:a16="http://schemas.microsoft.com/office/drawing/2014/main" id="{3DFCC7F5-85B8-D0BE-6F6A-AFBE9B869147}"/>
              </a:ext>
            </a:extLst>
          </p:cNvPr>
          <p:cNvPicPr>
            <a:picLocks noChangeAspect="1"/>
          </p:cNvPicPr>
          <p:nvPr/>
        </p:nvPicPr>
        <p:blipFill>
          <a:blip r:embed="rId2"/>
          <a:stretch>
            <a:fillRect/>
          </a:stretch>
        </p:blipFill>
        <p:spPr>
          <a:xfrm>
            <a:off x="6915150" y="1358485"/>
            <a:ext cx="5146221" cy="5172075"/>
          </a:xfrm>
          <a:prstGeom prst="rect">
            <a:avLst/>
          </a:prstGeom>
        </p:spPr>
      </p:pic>
      <p:sp>
        <p:nvSpPr>
          <p:cNvPr id="5" name="TextBox 4">
            <a:extLst>
              <a:ext uri="{FF2B5EF4-FFF2-40B4-BE49-F238E27FC236}">
                <a16:creationId xmlns:a16="http://schemas.microsoft.com/office/drawing/2014/main" id="{01D0B082-39E6-3EA2-DBF5-ACD735F29F9A}"/>
              </a:ext>
            </a:extLst>
          </p:cNvPr>
          <p:cNvSpPr txBox="1"/>
          <p:nvPr/>
        </p:nvSpPr>
        <p:spPr>
          <a:xfrm>
            <a:off x="330654" y="2006245"/>
            <a:ext cx="6479721" cy="4524315"/>
          </a:xfrm>
          <a:prstGeom prst="rect">
            <a:avLst/>
          </a:prstGeom>
          <a:noFill/>
        </p:spPr>
        <p:txBody>
          <a:bodyPr wrap="square">
            <a:spAutoFit/>
          </a:bodyPr>
          <a:lstStyle/>
          <a:p>
            <a:pPr marL="285750" indent="-285750">
              <a:buFont typeface="Wingdings" panose="05000000000000000000" pitchFamily="2" charset="2"/>
              <a:buChar char="ü"/>
            </a:pPr>
            <a:r>
              <a:rPr lang="en-US" dirty="0"/>
              <a:t>The confusion matrix shows the performance of a flower classification model across five classes: Lily, Lotus, Orchid, Sunflower and Tulip. </a:t>
            </a:r>
          </a:p>
          <a:p>
            <a:pPr marL="285750" indent="-285750">
              <a:buFont typeface="Wingdings" panose="05000000000000000000" pitchFamily="2" charset="2"/>
              <a:buChar char="ü"/>
            </a:pPr>
            <a:r>
              <a:rPr lang="en-US" dirty="0"/>
              <a:t>Most predictions are accurate along the diagonal, with highest accuracy for Sunflower.</a:t>
            </a:r>
          </a:p>
          <a:p>
            <a:pPr marL="285750" indent="-285750">
              <a:buFont typeface="Wingdings" panose="05000000000000000000" pitchFamily="2" charset="2"/>
              <a:buChar char="ü"/>
            </a:pPr>
            <a:r>
              <a:rPr lang="en-US" dirty="0"/>
              <a:t>Misclassifications are minimal, except Orchid misclassified as Lily 43 times. Overall, the model performs well. </a:t>
            </a:r>
          </a:p>
          <a:p>
            <a:pPr marL="285750" indent="-285750">
              <a:buFont typeface="Wingdings" panose="05000000000000000000" pitchFamily="2" charset="2"/>
              <a:buChar char="Ø"/>
            </a:pPr>
            <a:r>
              <a:rPr lang="en-US" b="1" dirty="0"/>
              <a:t>Correct Predictions:</a:t>
            </a:r>
            <a:br>
              <a:rPr lang="en-US" dirty="0"/>
            </a:br>
            <a:r>
              <a:rPr kumimoji="0" lang="en-US" altLang="en-US" sz="1800" b="0" i="0" u="none" strike="noStrike" cap="none" normalizeH="0" baseline="0" dirty="0">
                <a:ln>
                  <a:noFill/>
                </a:ln>
                <a:solidFill>
                  <a:schemeClr val="tx1"/>
                </a:solidFill>
                <a:effectLst/>
                <a:latin typeface="Arial" panose="020B0604020202020204" pitchFamily="34" charset="0"/>
              </a:rPr>
              <a:t> → Lilly: </a:t>
            </a:r>
            <a:r>
              <a:rPr kumimoji="0" lang="en-US" altLang="en-US" sz="1800" b="1" i="0" u="none" strike="noStrike" cap="none" normalizeH="0" baseline="0" dirty="0">
                <a:ln>
                  <a:noFill/>
                </a:ln>
                <a:solidFill>
                  <a:schemeClr val="tx1"/>
                </a:solidFill>
                <a:effectLst/>
                <a:latin typeface="Arial" panose="020B0604020202020204" pitchFamily="34" charset="0"/>
              </a:rPr>
              <a:t>149</a:t>
            </a:r>
            <a:br>
              <a:rPr lang="en-US" altLang="en-US" dirty="0">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 Lotus: </a:t>
            </a:r>
            <a:r>
              <a:rPr kumimoji="0" lang="en-US" altLang="en-US" sz="1800" b="1" i="0" u="none" strike="noStrike" cap="none" normalizeH="0" baseline="0" dirty="0">
                <a:ln>
                  <a:noFill/>
                </a:ln>
                <a:solidFill>
                  <a:schemeClr val="tx1"/>
                </a:solidFill>
                <a:effectLst/>
                <a:latin typeface="Arial" panose="020B0604020202020204" pitchFamily="34" charset="0"/>
              </a:rPr>
              <a:t>163</a:t>
            </a:r>
            <a:br>
              <a:rPr lang="en-US" altLang="en-US" dirty="0">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 Orchid: </a:t>
            </a:r>
            <a:r>
              <a:rPr kumimoji="0" lang="en-US" altLang="en-US" sz="1800" b="1" i="0" u="none" strike="noStrike" cap="none" normalizeH="0" baseline="0" dirty="0">
                <a:ln>
                  <a:noFill/>
                </a:ln>
                <a:solidFill>
                  <a:schemeClr val="tx1"/>
                </a:solidFill>
                <a:effectLst/>
                <a:latin typeface="Arial" panose="020B0604020202020204" pitchFamily="34" charset="0"/>
              </a:rPr>
              <a:t>148</a:t>
            </a:r>
            <a:br>
              <a:rPr lang="en-US" altLang="en-US" dirty="0">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 Sunflower: </a:t>
            </a:r>
            <a:r>
              <a:rPr kumimoji="0" lang="en-US" altLang="en-US" sz="1800" b="1" i="0" u="none" strike="noStrike" cap="none" normalizeH="0" baseline="0" dirty="0">
                <a:ln>
                  <a:noFill/>
                </a:ln>
                <a:solidFill>
                  <a:schemeClr val="tx1"/>
                </a:solidFill>
                <a:effectLst/>
                <a:latin typeface="Arial" panose="020B0604020202020204" pitchFamily="34" charset="0"/>
              </a:rPr>
              <a:t>192</a:t>
            </a:r>
            <a:br>
              <a:rPr lang="en-US" altLang="en-US" dirty="0">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 Tulip: </a:t>
            </a:r>
            <a:r>
              <a:rPr kumimoji="0" lang="en-US" altLang="en-US" sz="1800" b="1" i="0" u="none" strike="noStrike" cap="none" normalizeH="0" baseline="0" dirty="0">
                <a:ln>
                  <a:noFill/>
                </a:ln>
                <a:solidFill>
                  <a:schemeClr val="tx1"/>
                </a:solidFill>
                <a:effectLst/>
                <a:latin typeface="Arial" panose="020B0604020202020204" pitchFamily="34" charset="0"/>
              </a:rPr>
              <a:t>163</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p:txBody>
      </p:sp>
    </p:spTree>
    <p:extLst>
      <p:ext uri="{BB962C8B-B14F-4D97-AF65-F5344CB8AC3E}">
        <p14:creationId xmlns:p14="http://schemas.microsoft.com/office/powerpoint/2010/main" val="293727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3C597-D074-61A2-AB1A-8D09D8DFE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E4F06-04C5-DEA8-81B2-5A1124E23E76}"/>
              </a:ext>
            </a:extLst>
          </p:cNvPr>
          <p:cNvSpPr>
            <a:spLocks noGrp="1"/>
          </p:cNvSpPr>
          <p:nvPr>
            <p:ph type="title"/>
          </p:nvPr>
        </p:nvSpPr>
        <p:spPr>
          <a:xfrm>
            <a:off x="913795" y="609601"/>
            <a:ext cx="10353761" cy="719666"/>
          </a:xfrm>
        </p:spPr>
        <p:style>
          <a:lnRef idx="1">
            <a:schemeClr val="accent3"/>
          </a:lnRef>
          <a:fillRef idx="2">
            <a:schemeClr val="accent3"/>
          </a:fillRef>
          <a:effectRef idx="1">
            <a:schemeClr val="accent3"/>
          </a:effectRef>
          <a:fontRef idx="minor">
            <a:schemeClr val="dk1"/>
          </a:fontRef>
        </p:style>
        <p:txBody>
          <a:bodyPr>
            <a:noAutofit/>
          </a:bodyPr>
          <a:lstStyle/>
          <a:p>
            <a:r>
              <a:rPr lang="en-US" sz="4000" b="0" dirty="0">
                <a:effectLst/>
                <a:latin typeface="Algerian" panose="04020705040A02060702" pitchFamily="82" charset="0"/>
              </a:rPr>
              <a:t>HISTOGRAM FOR FLOWER CLASSIFICATION</a:t>
            </a:r>
          </a:p>
        </p:txBody>
      </p:sp>
      <p:pic>
        <p:nvPicPr>
          <p:cNvPr id="4" name="Picture 3">
            <a:extLst>
              <a:ext uri="{FF2B5EF4-FFF2-40B4-BE49-F238E27FC236}">
                <a16:creationId xmlns:a16="http://schemas.microsoft.com/office/drawing/2014/main" id="{8FDEE87A-8339-59CE-53A6-A9A069028830}"/>
              </a:ext>
            </a:extLst>
          </p:cNvPr>
          <p:cNvPicPr>
            <a:picLocks noChangeAspect="1"/>
          </p:cNvPicPr>
          <p:nvPr/>
        </p:nvPicPr>
        <p:blipFill>
          <a:blip r:embed="rId3"/>
          <a:stretch>
            <a:fillRect/>
          </a:stretch>
        </p:blipFill>
        <p:spPr>
          <a:xfrm>
            <a:off x="198064" y="3099365"/>
            <a:ext cx="5478836" cy="3636204"/>
          </a:xfrm>
          <a:prstGeom prst="rect">
            <a:avLst/>
          </a:prstGeom>
        </p:spPr>
      </p:pic>
      <p:sp>
        <p:nvSpPr>
          <p:cNvPr id="5" name="TextBox 4">
            <a:extLst>
              <a:ext uri="{FF2B5EF4-FFF2-40B4-BE49-F238E27FC236}">
                <a16:creationId xmlns:a16="http://schemas.microsoft.com/office/drawing/2014/main" id="{EBB0BDC1-2B48-035C-47F8-A725246DD6A2}"/>
              </a:ext>
            </a:extLst>
          </p:cNvPr>
          <p:cNvSpPr txBox="1"/>
          <p:nvPr/>
        </p:nvSpPr>
        <p:spPr>
          <a:xfrm>
            <a:off x="523875" y="1525394"/>
            <a:ext cx="11287125" cy="1477328"/>
          </a:xfrm>
          <a:prstGeom prst="rect">
            <a:avLst/>
          </a:prstGeom>
          <a:noFill/>
        </p:spPr>
        <p:txBody>
          <a:bodyPr wrap="square">
            <a:spAutoFit/>
          </a:bodyPr>
          <a:lstStyle/>
          <a:p>
            <a:pPr marL="285750" indent="-285750">
              <a:buFont typeface="Wingdings" panose="05000000000000000000" pitchFamily="2" charset="2"/>
              <a:buChar char="Ø"/>
            </a:pPr>
            <a:r>
              <a:rPr lang="en-US" dirty="0"/>
              <a:t>The flower class distribution is nearly balanced with each class having around 800 images. </a:t>
            </a:r>
          </a:p>
          <a:p>
            <a:r>
              <a:rPr lang="en-US" dirty="0"/>
              <a:t>     Lily has the most (821) and Tulip the least (785). </a:t>
            </a:r>
          </a:p>
          <a:p>
            <a:pPr marL="285750" indent="-285750">
              <a:buFont typeface="Wingdings" panose="05000000000000000000" pitchFamily="2" charset="2"/>
              <a:buChar char="Ø"/>
            </a:pPr>
            <a:r>
              <a:rPr lang="en-US" dirty="0"/>
              <a:t>This balance ensures fair model training across all categories. </a:t>
            </a:r>
          </a:p>
          <a:p>
            <a:r>
              <a:rPr lang="en-US" dirty="0"/>
              <a:t>However, the very low validation accuracy suggests poor model performance or possible</a:t>
            </a:r>
          </a:p>
          <a:p>
            <a:r>
              <a:rPr lang="en-US" dirty="0"/>
              <a:t> issues with data preprocessing or labeling.</a:t>
            </a:r>
          </a:p>
        </p:txBody>
      </p:sp>
      <p:graphicFrame>
        <p:nvGraphicFramePr>
          <p:cNvPr id="6" name="Table 5">
            <a:extLst>
              <a:ext uri="{FF2B5EF4-FFF2-40B4-BE49-F238E27FC236}">
                <a16:creationId xmlns:a16="http://schemas.microsoft.com/office/drawing/2014/main" id="{EB778404-A8A4-EFA9-9332-7560ABD9109C}"/>
              </a:ext>
            </a:extLst>
          </p:cNvPr>
          <p:cNvGraphicFramePr>
            <a:graphicFrameLocks noGrp="1"/>
          </p:cNvGraphicFramePr>
          <p:nvPr>
            <p:extLst>
              <p:ext uri="{D42A27DB-BD31-4B8C-83A1-F6EECF244321}">
                <p14:modId xmlns:p14="http://schemas.microsoft.com/office/powerpoint/2010/main" val="1660595832"/>
              </p:ext>
            </p:extLst>
          </p:nvPr>
        </p:nvGraphicFramePr>
        <p:xfrm>
          <a:off x="5760664" y="3429000"/>
          <a:ext cx="6431336" cy="2213388"/>
        </p:xfrm>
        <a:graphic>
          <a:graphicData uri="http://schemas.openxmlformats.org/drawingml/2006/table">
            <a:tbl>
              <a:tblPr/>
              <a:tblGrid>
                <a:gridCol w="1607834">
                  <a:extLst>
                    <a:ext uri="{9D8B030D-6E8A-4147-A177-3AD203B41FA5}">
                      <a16:colId xmlns:a16="http://schemas.microsoft.com/office/drawing/2014/main" val="3327574026"/>
                    </a:ext>
                  </a:extLst>
                </a:gridCol>
                <a:gridCol w="1607834">
                  <a:extLst>
                    <a:ext uri="{9D8B030D-6E8A-4147-A177-3AD203B41FA5}">
                      <a16:colId xmlns:a16="http://schemas.microsoft.com/office/drawing/2014/main" val="3948720836"/>
                    </a:ext>
                  </a:extLst>
                </a:gridCol>
                <a:gridCol w="1607834">
                  <a:extLst>
                    <a:ext uri="{9D8B030D-6E8A-4147-A177-3AD203B41FA5}">
                      <a16:colId xmlns:a16="http://schemas.microsoft.com/office/drawing/2014/main" val="1368393813"/>
                    </a:ext>
                  </a:extLst>
                </a:gridCol>
                <a:gridCol w="1607834">
                  <a:extLst>
                    <a:ext uri="{9D8B030D-6E8A-4147-A177-3AD203B41FA5}">
                      <a16:colId xmlns:a16="http://schemas.microsoft.com/office/drawing/2014/main" val="1016570430"/>
                    </a:ext>
                  </a:extLst>
                </a:gridCol>
              </a:tblGrid>
              <a:tr h="368898">
                <a:tc>
                  <a:txBody>
                    <a:bodyPr/>
                    <a:lstStyle/>
                    <a:p>
                      <a:pPr algn="ctr"/>
                      <a:r>
                        <a:rPr lang="en-US" sz="1800" b="1" u="sng"/>
                        <a:t>Class</a:t>
                      </a:r>
                      <a:endParaRPr lang="en-US" sz="1800" u="sng"/>
                    </a:p>
                  </a:txBody>
                  <a:tcPr anchor="ctr">
                    <a:lnL>
                      <a:noFill/>
                    </a:lnL>
                    <a:lnR>
                      <a:noFill/>
                    </a:lnR>
                    <a:lnT>
                      <a:noFill/>
                    </a:lnT>
                    <a:lnB>
                      <a:noFill/>
                    </a:lnB>
                    <a:noFill/>
                  </a:tcPr>
                </a:tc>
                <a:tc>
                  <a:txBody>
                    <a:bodyPr/>
                    <a:lstStyle/>
                    <a:p>
                      <a:pPr algn="ctr"/>
                      <a:r>
                        <a:rPr lang="en-US" sz="1800" b="1" u="sng" dirty="0"/>
                        <a:t>Label</a:t>
                      </a:r>
                      <a:endParaRPr lang="en-US" sz="1800" u="sng" dirty="0"/>
                    </a:p>
                  </a:txBody>
                  <a:tcPr anchor="ctr">
                    <a:lnL>
                      <a:noFill/>
                    </a:lnL>
                    <a:lnR>
                      <a:noFill/>
                    </a:lnR>
                    <a:lnT>
                      <a:noFill/>
                    </a:lnT>
                    <a:lnB>
                      <a:noFill/>
                    </a:lnB>
                    <a:noFill/>
                  </a:tcPr>
                </a:tc>
                <a:tc>
                  <a:txBody>
                    <a:bodyPr/>
                    <a:lstStyle/>
                    <a:p>
                      <a:pPr algn="ctr"/>
                      <a:r>
                        <a:rPr lang="en-US" sz="1800" b="1" u="sng"/>
                        <a:t># of Images</a:t>
                      </a:r>
                      <a:endParaRPr lang="en-US" sz="1800" u="sng"/>
                    </a:p>
                  </a:txBody>
                  <a:tcPr anchor="ctr">
                    <a:lnL>
                      <a:noFill/>
                    </a:lnL>
                    <a:lnR>
                      <a:noFill/>
                    </a:lnR>
                    <a:lnT>
                      <a:noFill/>
                    </a:lnT>
                    <a:lnB>
                      <a:noFill/>
                    </a:lnB>
                    <a:noFill/>
                  </a:tcPr>
                </a:tc>
                <a:tc>
                  <a:txBody>
                    <a:bodyPr/>
                    <a:lstStyle/>
                    <a:p>
                      <a:pPr algn="ctr"/>
                      <a:r>
                        <a:rPr lang="en-US" sz="1800" b="1" u="sng" dirty="0"/>
                        <a:t>Percentage</a:t>
                      </a:r>
                      <a:endParaRPr lang="en-US" sz="1800" u="sng" dirty="0"/>
                    </a:p>
                  </a:txBody>
                  <a:tcPr anchor="ctr">
                    <a:lnL>
                      <a:noFill/>
                    </a:lnL>
                    <a:lnR>
                      <a:noFill/>
                    </a:lnR>
                    <a:lnT>
                      <a:noFill/>
                    </a:lnT>
                    <a:lnB>
                      <a:noFill/>
                    </a:lnB>
                    <a:noFill/>
                  </a:tcPr>
                </a:tc>
                <a:extLst>
                  <a:ext uri="{0D108BD9-81ED-4DB2-BD59-A6C34878D82A}">
                    <a16:rowId xmlns:a16="http://schemas.microsoft.com/office/drawing/2014/main" val="726733329"/>
                  </a:ext>
                </a:extLst>
              </a:tr>
              <a:tr h="368898">
                <a:tc>
                  <a:txBody>
                    <a:bodyPr/>
                    <a:lstStyle/>
                    <a:p>
                      <a:pPr algn="ctr"/>
                      <a:r>
                        <a:rPr lang="en-US" sz="1800"/>
                        <a:t>Lilly</a:t>
                      </a:r>
                    </a:p>
                  </a:txBody>
                  <a:tcPr anchor="ctr">
                    <a:lnL>
                      <a:noFill/>
                    </a:lnL>
                    <a:lnR>
                      <a:noFill/>
                    </a:lnR>
                    <a:lnT>
                      <a:noFill/>
                    </a:lnT>
                    <a:lnB>
                      <a:noFill/>
                    </a:lnB>
                    <a:noFill/>
                  </a:tcPr>
                </a:tc>
                <a:tc>
                  <a:txBody>
                    <a:bodyPr/>
                    <a:lstStyle/>
                    <a:p>
                      <a:pPr algn="ctr"/>
                      <a:r>
                        <a:rPr lang="en-US" sz="1800" dirty="0"/>
                        <a:t> 0</a:t>
                      </a:r>
                    </a:p>
                  </a:txBody>
                  <a:tcPr anchor="ctr">
                    <a:lnL>
                      <a:noFill/>
                    </a:lnL>
                    <a:lnR>
                      <a:noFill/>
                    </a:lnR>
                    <a:lnT>
                      <a:noFill/>
                    </a:lnT>
                    <a:lnB>
                      <a:noFill/>
                    </a:lnB>
                    <a:noFill/>
                  </a:tcPr>
                </a:tc>
                <a:tc>
                  <a:txBody>
                    <a:bodyPr/>
                    <a:lstStyle/>
                    <a:p>
                      <a:pPr algn="ctr"/>
                      <a:r>
                        <a:rPr lang="en-US" sz="1800"/>
                        <a:t>821</a:t>
                      </a:r>
                    </a:p>
                  </a:txBody>
                  <a:tcPr anchor="ctr">
                    <a:lnL>
                      <a:noFill/>
                    </a:lnL>
                    <a:lnR>
                      <a:noFill/>
                    </a:lnR>
                    <a:lnT>
                      <a:noFill/>
                    </a:lnT>
                    <a:lnB>
                      <a:noFill/>
                    </a:lnB>
                    <a:noFill/>
                  </a:tcPr>
                </a:tc>
                <a:tc>
                  <a:txBody>
                    <a:bodyPr/>
                    <a:lstStyle/>
                    <a:p>
                      <a:pPr algn="ctr"/>
                      <a:r>
                        <a:rPr lang="en-US" sz="1800" dirty="0"/>
                        <a:t>20.52%</a:t>
                      </a:r>
                    </a:p>
                  </a:txBody>
                  <a:tcPr anchor="ctr">
                    <a:lnL>
                      <a:noFill/>
                    </a:lnL>
                    <a:lnR>
                      <a:noFill/>
                    </a:lnR>
                    <a:lnT>
                      <a:noFill/>
                    </a:lnT>
                    <a:lnB>
                      <a:noFill/>
                    </a:lnB>
                    <a:noFill/>
                  </a:tcPr>
                </a:tc>
                <a:extLst>
                  <a:ext uri="{0D108BD9-81ED-4DB2-BD59-A6C34878D82A}">
                    <a16:rowId xmlns:a16="http://schemas.microsoft.com/office/drawing/2014/main" val="652110483"/>
                  </a:ext>
                </a:extLst>
              </a:tr>
              <a:tr h="368898">
                <a:tc>
                  <a:txBody>
                    <a:bodyPr/>
                    <a:lstStyle/>
                    <a:p>
                      <a:pPr algn="ctr"/>
                      <a:r>
                        <a:rPr lang="en-US" sz="1800"/>
                        <a:t>Lotus</a:t>
                      </a:r>
                    </a:p>
                  </a:txBody>
                  <a:tcPr anchor="ctr">
                    <a:lnL>
                      <a:noFill/>
                    </a:lnL>
                    <a:lnR>
                      <a:noFill/>
                    </a:lnR>
                    <a:lnT>
                      <a:noFill/>
                    </a:lnT>
                    <a:lnB>
                      <a:noFill/>
                    </a:lnB>
                    <a:noFill/>
                  </a:tcPr>
                </a:tc>
                <a:tc>
                  <a:txBody>
                    <a:bodyPr/>
                    <a:lstStyle/>
                    <a:p>
                      <a:pPr algn="ctr"/>
                      <a:r>
                        <a:rPr lang="en-US" sz="1800"/>
                        <a:t>1</a:t>
                      </a:r>
                    </a:p>
                  </a:txBody>
                  <a:tcPr anchor="ctr">
                    <a:lnL>
                      <a:noFill/>
                    </a:lnL>
                    <a:lnR>
                      <a:noFill/>
                    </a:lnR>
                    <a:lnT>
                      <a:noFill/>
                    </a:lnT>
                    <a:lnB>
                      <a:noFill/>
                    </a:lnB>
                    <a:noFill/>
                  </a:tcPr>
                </a:tc>
                <a:tc>
                  <a:txBody>
                    <a:bodyPr/>
                    <a:lstStyle/>
                    <a:p>
                      <a:pPr algn="ctr"/>
                      <a:r>
                        <a:rPr lang="en-US" sz="1800"/>
                        <a:t>803</a:t>
                      </a:r>
                    </a:p>
                  </a:txBody>
                  <a:tcPr anchor="ctr">
                    <a:lnL>
                      <a:noFill/>
                    </a:lnL>
                    <a:lnR>
                      <a:noFill/>
                    </a:lnR>
                    <a:lnT>
                      <a:noFill/>
                    </a:lnT>
                    <a:lnB>
                      <a:noFill/>
                    </a:lnB>
                    <a:noFill/>
                  </a:tcPr>
                </a:tc>
                <a:tc>
                  <a:txBody>
                    <a:bodyPr/>
                    <a:lstStyle/>
                    <a:p>
                      <a:pPr algn="ctr"/>
                      <a:r>
                        <a:rPr lang="en-US" sz="1800"/>
                        <a:t>20.08%</a:t>
                      </a:r>
                    </a:p>
                  </a:txBody>
                  <a:tcPr anchor="ctr">
                    <a:lnL>
                      <a:noFill/>
                    </a:lnL>
                    <a:lnR>
                      <a:noFill/>
                    </a:lnR>
                    <a:lnT>
                      <a:noFill/>
                    </a:lnT>
                    <a:lnB>
                      <a:noFill/>
                    </a:lnB>
                    <a:noFill/>
                  </a:tcPr>
                </a:tc>
                <a:extLst>
                  <a:ext uri="{0D108BD9-81ED-4DB2-BD59-A6C34878D82A}">
                    <a16:rowId xmlns:a16="http://schemas.microsoft.com/office/drawing/2014/main" val="55453024"/>
                  </a:ext>
                </a:extLst>
              </a:tr>
              <a:tr h="368898">
                <a:tc>
                  <a:txBody>
                    <a:bodyPr/>
                    <a:lstStyle/>
                    <a:p>
                      <a:pPr algn="ctr"/>
                      <a:r>
                        <a:rPr lang="en-US" sz="1800"/>
                        <a:t>Orchid</a:t>
                      </a:r>
                    </a:p>
                  </a:txBody>
                  <a:tcPr anchor="ctr">
                    <a:lnL>
                      <a:noFill/>
                    </a:lnL>
                    <a:lnR>
                      <a:noFill/>
                    </a:lnR>
                    <a:lnT>
                      <a:noFill/>
                    </a:lnT>
                    <a:lnB>
                      <a:noFill/>
                    </a:lnB>
                    <a:noFill/>
                  </a:tcPr>
                </a:tc>
                <a:tc>
                  <a:txBody>
                    <a:bodyPr/>
                    <a:lstStyle/>
                    <a:p>
                      <a:pPr algn="ctr"/>
                      <a:r>
                        <a:rPr lang="en-US" sz="1800"/>
                        <a:t>2</a:t>
                      </a:r>
                    </a:p>
                  </a:txBody>
                  <a:tcPr anchor="ctr">
                    <a:lnL>
                      <a:noFill/>
                    </a:lnL>
                    <a:lnR>
                      <a:noFill/>
                    </a:lnR>
                    <a:lnT>
                      <a:noFill/>
                    </a:lnT>
                    <a:lnB>
                      <a:noFill/>
                    </a:lnB>
                    <a:noFill/>
                  </a:tcPr>
                </a:tc>
                <a:tc>
                  <a:txBody>
                    <a:bodyPr/>
                    <a:lstStyle/>
                    <a:p>
                      <a:pPr algn="ctr"/>
                      <a:r>
                        <a:rPr lang="en-US" sz="1800"/>
                        <a:t>800</a:t>
                      </a:r>
                    </a:p>
                  </a:txBody>
                  <a:tcPr anchor="ctr">
                    <a:lnL>
                      <a:noFill/>
                    </a:lnL>
                    <a:lnR>
                      <a:noFill/>
                    </a:lnR>
                    <a:lnT>
                      <a:noFill/>
                    </a:lnT>
                    <a:lnB>
                      <a:noFill/>
                    </a:lnB>
                    <a:noFill/>
                  </a:tcPr>
                </a:tc>
                <a:tc>
                  <a:txBody>
                    <a:bodyPr/>
                    <a:lstStyle/>
                    <a:p>
                      <a:pPr algn="ctr"/>
                      <a:r>
                        <a:rPr lang="en-US" sz="1800" dirty="0"/>
                        <a:t>20.00%</a:t>
                      </a:r>
                    </a:p>
                  </a:txBody>
                  <a:tcPr anchor="ctr">
                    <a:lnL>
                      <a:noFill/>
                    </a:lnL>
                    <a:lnR>
                      <a:noFill/>
                    </a:lnR>
                    <a:lnT>
                      <a:noFill/>
                    </a:lnT>
                    <a:lnB>
                      <a:noFill/>
                    </a:lnB>
                    <a:noFill/>
                  </a:tcPr>
                </a:tc>
                <a:extLst>
                  <a:ext uri="{0D108BD9-81ED-4DB2-BD59-A6C34878D82A}">
                    <a16:rowId xmlns:a16="http://schemas.microsoft.com/office/drawing/2014/main" val="2917922357"/>
                  </a:ext>
                </a:extLst>
              </a:tr>
              <a:tr h="368898">
                <a:tc>
                  <a:txBody>
                    <a:bodyPr/>
                    <a:lstStyle/>
                    <a:p>
                      <a:pPr algn="ctr"/>
                      <a:r>
                        <a:rPr lang="en-US" sz="1800"/>
                        <a:t>Sunflower</a:t>
                      </a:r>
                    </a:p>
                  </a:txBody>
                  <a:tcPr anchor="ctr">
                    <a:lnL>
                      <a:noFill/>
                    </a:lnL>
                    <a:lnR>
                      <a:noFill/>
                    </a:lnR>
                    <a:lnT>
                      <a:noFill/>
                    </a:lnT>
                    <a:lnB>
                      <a:noFill/>
                    </a:lnB>
                    <a:noFill/>
                  </a:tcPr>
                </a:tc>
                <a:tc>
                  <a:txBody>
                    <a:bodyPr/>
                    <a:lstStyle/>
                    <a:p>
                      <a:pPr algn="ctr"/>
                      <a:r>
                        <a:rPr lang="en-US" sz="1800"/>
                        <a:t>3</a:t>
                      </a:r>
                    </a:p>
                  </a:txBody>
                  <a:tcPr anchor="ctr">
                    <a:lnL>
                      <a:noFill/>
                    </a:lnL>
                    <a:lnR>
                      <a:noFill/>
                    </a:lnR>
                    <a:lnT>
                      <a:noFill/>
                    </a:lnT>
                    <a:lnB>
                      <a:noFill/>
                    </a:lnB>
                    <a:noFill/>
                  </a:tcPr>
                </a:tc>
                <a:tc>
                  <a:txBody>
                    <a:bodyPr/>
                    <a:lstStyle/>
                    <a:p>
                      <a:pPr algn="ctr"/>
                      <a:r>
                        <a:rPr lang="en-US" sz="1800"/>
                        <a:t>791</a:t>
                      </a:r>
                    </a:p>
                  </a:txBody>
                  <a:tcPr anchor="ctr">
                    <a:lnL>
                      <a:noFill/>
                    </a:lnL>
                    <a:lnR>
                      <a:noFill/>
                    </a:lnR>
                    <a:lnT>
                      <a:noFill/>
                    </a:lnT>
                    <a:lnB>
                      <a:noFill/>
                    </a:lnB>
                    <a:noFill/>
                  </a:tcPr>
                </a:tc>
                <a:tc>
                  <a:txBody>
                    <a:bodyPr/>
                    <a:lstStyle/>
                    <a:p>
                      <a:pPr algn="ctr"/>
                      <a:r>
                        <a:rPr lang="en-US" sz="1800"/>
                        <a:t>19.78%</a:t>
                      </a:r>
                    </a:p>
                  </a:txBody>
                  <a:tcPr anchor="ctr">
                    <a:lnL>
                      <a:noFill/>
                    </a:lnL>
                    <a:lnR>
                      <a:noFill/>
                    </a:lnR>
                    <a:lnT>
                      <a:noFill/>
                    </a:lnT>
                    <a:lnB>
                      <a:noFill/>
                    </a:lnB>
                    <a:noFill/>
                  </a:tcPr>
                </a:tc>
                <a:extLst>
                  <a:ext uri="{0D108BD9-81ED-4DB2-BD59-A6C34878D82A}">
                    <a16:rowId xmlns:a16="http://schemas.microsoft.com/office/drawing/2014/main" val="2859855324"/>
                  </a:ext>
                </a:extLst>
              </a:tr>
              <a:tr h="368898">
                <a:tc>
                  <a:txBody>
                    <a:bodyPr/>
                    <a:lstStyle/>
                    <a:p>
                      <a:pPr algn="ctr"/>
                      <a:r>
                        <a:rPr lang="en-US" sz="1800"/>
                        <a:t>Tulip</a:t>
                      </a:r>
                    </a:p>
                  </a:txBody>
                  <a:tcPr anchor="ctr">
                    <a:lnL>
                      <a:noFill/>
                    </a:lnL>
                    <a:lnR>
                      <a:noFill/>
                    </a:lnR>
                    <a:lnT>
                      <a:noFill/>
                    </a:lnT>
                    <a:lnB>
                      <a:noFill/>
                    </a:lnB>
                    <a:noFill/>
                  </a:tcPr>
                </a:tc>
                <a:tc>
                  <a:txBody>
                    <a:bodyPr/>
                    <a:lstStyle/>
                    <a:p>
                      <a:pPr algn="ctr"/>
                      <a:r>
                        <a:rPr lang="en-US" sz="1800" dirty="0"/>
                        <a:t>4</a:t>
                      </a:r>
                    </a:p>
                  </a:txBody>
                  <a:tcPr anchor="ctr">
                    <a:lnL>
                      <a:noFill/>
                    </a:lnL>
                    <a:lnR>
                      <a:noFill/>
                    </a:lnR>
                    <a:lnT>
                      <a:noFill/>
                    </a:lnT>
                    <a:lnB>
                      <a:noFill/>
                    </a:lnB>
                    <a:noFill/>
                  </a:tcPr>
                </a:tc>
                <a:tc>
                  <a:txBody>
                    <a:bodyPr/>
                    <a:lstStyle/>
                    <a:p>
                      <a:pPr algn="ctr"/>
                      <a:r>
                        <a:rPr lang="en-US" sz="1800"/>
                        <a:t>785</a:t>
                      </a:r>
                    </a:p>
                  </a:txBody>
                  <a:tcPr anchor="ctr">
                    <a:lnL>
                      <a:noFill/>
                    </a:lnL>
                    <a:lnR>
                      <a:noFill/>
                    </a:lnR>
                    <a:lnT>
                      <a:noFill/>
                    </a:lnT>
                    <a:lnB>
                      <a:noFill/>
                    </a:lnB>
                    <a:noFill/>
                  </a:tcPr>
                </a:tc>
                <a:tc>
                  <a:txBody>
                    <a:bodyPr/>
                    <a:lstStyle/>
                    <a:p>
                      <a:pPr algn="ctr"/>
                      <a:r>
                        <a:rPr lang="en-US" sz="1800" dirty="0"/>
                        <a:t>19.62%</a:t>
                      </a:r>
                    </a:p>
                  </a:txBody>
                  <a:tcPr anchor="ctr">
                    <a:lnL>
                      <a:noFill/>
                    </a:lnL>
                    <a:lnR>
                      <a:noFill/>
                    </a:lnR>
                    <a:lnT>
                      <a:noFill/>
                    </a:lnT>
                    <a:lnB>
                      <a:noFill/>
                    </a:lnB>
                    <a:noFill/>
                  </a:tcPr>
                </a:tc>
                <a:extLst>
                  <a:ext uri="{0D108BD9-81ED-4DB2-BD59-A6C34878D82A}">
                    <a16:rowId xmlns:a16="http://schemas.microsoft.com/office/drawing/2014/main" val="3657389896"/>
                  </a:ext>
                </a:extLst>
              </a:tr>
            </a:tbl>
          </a:graphicData>
        </a:graphic>
      </p:graphicFrame>
    </p:spTree>
    <p:extLst>
      <p:ext uri="{BB962C8B-B14F-4D97-AF65-F5344CB8AC3E}">
        <p14:creationId xmlns:p14="http://schemas.microsoft.com/office/powerpoint/2010/main" val="179356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F6815-9757-BACA-3C95-A57BFE48A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E6709-C386-CE2B-DBA0-1C484A6F94F6}"/>
              </a:ext>
            </a:extLst>
          </p:cNvPr>
          <p:cNvSpPr>
            <a:spLocks noGrp="1"/>
          </p:cNvSpPr>
          <p:nvPr>
            <p:ph type="title"/>
          </p:nvPr>
        </p:nvSpPr>
        <p:spPr>
          <a:xfrm>
            <a:off x="919119" y="313268"/>
            <a:ext cx="10353761" cy="855132"/>
          </a:xfrm>
        </p:spPr>
        <p:style>
          <a:lnRef idx="1">
            <a:schemeClr val="accent3"/>
          </a:lnRef>
          <a:fillRef idx="2">
            <a:schemeClr val="accent3"/>
          </a:fillRef>
          <a:effectRef idx="1">
            <a:schemeClr val="accent3"/>
          </a:effectRef>
          <a:fontRef idx="minor">
            <a:schemeClr val="dk1"/>
          </a:fontRef>
        </p:style>
        <p:txBody>
          <a:bodyPr>
            <a:normAutofit/>
          </a:bodyPr>
          <a:lstStyle/>
          <a:p>
            <a:r>
              <a:rPr lang="en-US" sz="4000" b="0" dirty="0">
                <a:latin typeface="Algerian" panose="04020705040A02060702" pitchFamily="82" charset="0"/>
              </a:rPr>
              <a:t>GRAPH- Accuracy and Loss</a:t>
            </a:r>
          </a:p>
        </p:txBody>
      </p:sp>
      <p:pic>
        <p:nvPicPr>
          <p:cNvPr id="6" name="Picture 5">
            <a:extLst>
              <a:ext uri="{FF2B5EF4-FFF2-40B4-BE49-F238E27FC236}">
                <a16:creationId xmlns:a16="http://schemas.microsoft.com/office/drawing/2014/main" id="{F66A74CA-4FE5-DDC9-B190-D3128EF587ED}"/>
              </a:ext>
            </a:extLst>
          </p:cNvPr>
          <p:cNvPicPr>
            <a:picLocks noChangeAspect="1"/>
          </p:cNvPicPr>
          <p:nvPr/>
        </p:nvPicPr>
        <p:blipFill>
          <a:blip r:embed="rId2"/>
          <a:stretch>
            <a:fillRect/>
          </a:stretch>
        </p:blipFill>
        <p:spPr>
          <a:xfrm>
            <a:off x="228601" y="1280741"/>
            <a:ext cx="4521200" cy="2715526"/>
          </a:xfrm>
          <a:prstGeom prst="rect">
            <a:avLst/>
          </a:prstGeom>
        </p:spPr>
      </p:pic>
      <p:sp>
        <p:nvSpPr>
          <p:cNvPr id="4" name="TextBox 3">
            <a:extLst>
              <a:ext uri="{FF2B5EF4-FFF2-40B4-BE49-F238E27FC236}">
                <a16:creationId xmlns:a16="http://schemas.microsoft.com/office/drawing/2014/main" id="{6C41E598-C03E-1CF9-3820-DE2AD46F3B49}"/>
              </a:ext>
            </a:extLst>
          </p:cNvPr>
          <p:cNvSpPr txBox="1"/>
          <p:nvPr/>
        </p:nvSpPr>
        <p:spPr>
          <a:xfrm>
            <a:off x="4936066" y="1566333"/>
            <a:ext cx="6336813" cy="2031325"/>
          </a:xfrm>
          <a:prstGeom prst="rect">
            <a:avLst/>
          </a:prstGeom>
          <a:noFill/>
        </p:spPr>
        <p:txBody>
          <a:bodyPr wrap="square">
            <a:spAutoFit/>
          </a:bodyPr>
          <a:lstStyle/>
          <a:p>
            <a:r>
              <a:rPr lang="en-US" dirty="0"/>
              <a:t>The accuracy graph shows a steady increase in training accuracy, reaching around 86%, while validation accuracy fluctuates but improves overall to nearly 82%. The gap between training and validation accuracy suggests slight overfitting. Despite fluctuations, both metrics indicate that the model is learning and generalizing reasonably well across the epochs.</a:t>
            </a:r>
          </a:p>
        </p:txBody>
      </p:sp>
      <p:pic>
        <p:nvPicPr>
          <p:cNvPr id="5" name="Picture 4">
            <a:extLst>
              <a:ext uri="{FF2B5EF4-FFF2-40B4-BE49-F238E27FC236}">
                <a16:creationId xmlns:a16="http://schemas.microsoft.com/office/drawing/2014/main" id="{2E68A447-726B-2E54-41C7-D3EB89FE4939}"/>
              </a:ext>
            </a:extLst>
          </p:cNvPr>
          <p:cNvPicPr>
            <a:picLocks noChangeAspect="1"/>
          </p:cNvPicPr>
          <p:nvPr/>
        </p:nvPicPr>
        <p:blipFill>
          <a:blip r:embed="rId3"/>
          <a:stretch>
            <a:fillRect/>
          </a:stretch>
        </p:blipFill>
        <p:spPr>
          <a:xfrm>
            <a:off x="7281334" y="3888618"/>
            <a:ext cx="4783666" cy="2816982"/>
          </a:xfrm>
          <a:prstGeom prst="rect">
            <a:avLst/>
          </a:prstGeom>
        </p:spPr>
      </p:pic>
      <p:sp>
        <p:nvSpPr>
          <p:cNvPr id="8" name="TextBox 7">
            <a:extLst>
              <a:ext uri="{FF2B5EF4-FFF2-40B4-BE49-F238E27FC236}">
                <a16:creationId xmlns:a16="http://schemas.microsoft.com/office/drawing/2014/main" id="{315D0D85-D781-34E5-CF48-7253336E3EE8}"/>
              </a:ext>
            </a:extLst>
          </p:cNvPr>
          <p:cNvSpPr txBox="1"/>
          <p:nvPr/>
        </p:nvSpPr>
        <p:spPr>
          <a:xfrm>
            <a:off x="643466" y="4414504"/>
            <a:ext cx="6561667" cy="1754326"/>
          </a:xfrm>
          <a:prstGeom prst="rect">
            <a:avLst/>
          </a:prstGeom>
          <a:noFill/>
        </p:spPr>
        <p:txBody>
          <a:bodyPr wrap="square">
            <a:spAutoFit/>
          </a:bodyPr>
          <a:lstStyle/>
          <a:p>
            <a:r>
              <a:rPr lang="en-US" dirty="0"/>
              <a:t>The loss graph shows a steady decrease in training loss, indicating effective learning. However, validation loss remains higher and fluctuates, suggesting possible overfitting. The widening gap between train and validation loss after 20 epochs implies the model performs well on training data but struggles to generalize to unseen data.</a:t>
            </a:r>
          </a:p>
        </p:txBody>
      </p:sp>
    </p:spTree>
    <p:extLst>
      <p:ext uri="{BB962C8B-B14F-4D97-AF65-F5344CB8AC3E}">
        <p14:creationId xmlns:p14="http://schemas.microsoft.com/office/powerpoint/2010/main" val="222216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468</TotalTime>
  <Words>1151</Words>
  <Application>Microsoft Office PowerPoint</Application>
  <PresentationFormat>Widescreen</PresentationFormat>
  <Paragraphs>142</Paragraphs>
  <Slides>13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Algerian</vt:lpstr>
      <vt:lpstr>Arial</vt:lpstr>
      <vt:lpstr>Bookman Old Style</vt:lpstr>
      <vt:lpstr>Calibri</vt:lpstr>
      <vt:lpstr>Georgia</vt:lpstr>
      <vt:lpstr>IBM Plex Sans Medium</vt:lpstr>
      <vt:lpstr>Roboto</vt:lpstr>
      <vt:lpstr>Rockwell</vt:lpstr>
      <vt:lpstr>Times New Roman</vt:lpstr>
      <vt:lpstr>Wingdings</vt:lpstr>
      <vt:lpstr>Damask</vt:lpstr>
      <vt:lpstr>PowerPoint Presentation</vt:lpstr>
      <vt:lpstr>INTRODUCTION</vt:lpstr>
      <vt:lpstr>PowerPoint Presentation</vt:lpstr>
      <vt:lpstr>PowerPoint Presentation</vt:lpstr>
      <vt:lpstr>CNN- ALEXNET MODEL</vt:lpstr>
      <vt:lpstr>PowerPoint Presentation</vt:lpstr>
      <vt:lpstr>CONFUSION MATRIX</vt:lpstr>
      <vt:lpstr>HISTOGRAM FOR FLOWER CLASSIFICATION</vt:lpstr>
      <vt:lpstr>GRAPH- Accuracy and Loss</vt:lpstr>
      <vt:lpstr>IMAGE FILTERS TO A FLOWER</vt:lpstr>
      <vt:lpstr>PowerPoint Presentation</vt:lpstr>
      <vt:lpstr>CNN Model 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velishala abhivarun</dc:creator>
  <cp:lastModifiedBy>velishala abhivarun</cp:lastModifiedBy>
  <cp:revision>8</cp:revision>
  <dcterms:created xsi:type="dcterms:W3CDTF">2025-04-27T16:02:46Z</dcterms:created>
  <dcterms:modified xsi:type="dcterms:W3CDTF">2025-04-28T10:11:59Z</dcterms:modified>
</cp:coreProperties>
</file>